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9"/>
  </p:notesMasterIdLst>
  <p:sldIdLst>
    <p:sldId id="520" r:id="rId2"/>
    <p:sldId id="589" r:id="rId3"/>
    <p:sldId id="256" r:id="rId4"/>
    <p:sldId id="465" r:id="rId5"/>
    <p:sldId id="466" r:id="rId6"/>
    <p:sldId id="467" r:id="rId7"/>
    <p:sldId id="257" r:id="rId8"/>
    <p:sldId id="258" r:id="rId9"/>
    <p:sldId id="259" r:id="rId10"/>
    <p:sldId id="260" r:id="rId11"/>
    <p:sldId id="510" r:id="rId12"/>
    <p:sldId id="261" r:id="rId13"/>
    <p:sldId id="511" r:id="rId14"/>
    <p:sldId id="262" r:id="rId15"/>
    <p:sldId id="300" r:id="rId16"/>
    <p:sldId id="301" r:id="rId17"/>
    <p:sldId id="304" r:id="rId18"/>
    <p:sldId id="263" r:id="rId19"/>
    <p:sldId id="264" r:id="rId20"/>
    <p:sldId id="604" r:id="rId21"/>
    <p:sldId id="612" r:id="rId22"/>
    <p:sldId id="265" r:id="rId23"/>
    <p:sldId id="290" r:id="rId24"/>
    <p:sldId id="505" r:id="rId25"/>
    <p:sldId id="506" r:id="rId26"/>
    <p:sldId id="507" r:id="rId27"/>
    <p:sldId id="266" r:id="rId28"/>
    <p:sldId id="402" r:id="rId29"/>
    <p:sldId id="613" r:id="rId30"/>
    <p:sldId id="614" r:id="rId31"/>
    <p:sldId id="615" r:id="rId32"/>
    <p:sldId id="403" r:id="rId33"/>
    <p:sldId id="268" r:id="rId34"/>
    <p:sldId id="404" r:id="rId35"/>
    <p:sldId id="405" r:id="rId36"/>
    <p:sldId id="609" r:id="rId37"/>
    <p:sldId id="406" r:id="rId38"/>
    <p:sldId id="269" r:id="rId39"/>
    <p:sldId id="270" r:id="rId40"/>
    <p:sldId id="407" r:id="rId41"/>
    <p:sldId id="408" r:id="rId42"/>
    <p:sldId id="409" r:id="rId43"/>
    <p:sldId id="271" r:id="rId44"/>
    <p:sldId id="410" r:id="rId45"/>
    <p:sldId id="272" r:id="rId46"/>
    <p:sldId id="273" r:id="rId47"/>
    <p:sldId id="274" r:id="rId48"/>
    <p:sldId id="411" r:id="rId49"/>
    <p:sldId id="514" r:id="rId50"/>
    <p:sldId id="275" r:id="rId51"/>
    <p:sldId id="276" r:id="rId52"/>
    <p:sldId id="278" r:id="rId53"/>
    <p:sldId id="413" r:id="rId54"/>
    <p:sldId id="279" r:id="rId55"/>
    <p:sldId id="289" r:id="rId56"/>
    <p:sldId id="288" r:id="rId57"/>
    <p:sldId id="513" r:id="rId58"/>
    <p:sldId id="280" r:id="rId59"/>
    <p:sldId id="415" r:id="rId60"/>
    <p:sldId id="283" r:id="rId61"/>
    <p:sldId id="282" r:id="rId62"/>
    <p:sldId id="286" r:id="rId63"/>
    <p:sldId id="414" r:id="rId64"/>
    <p:sldId id="287" r:id="rId65"/>
    <p:sldId id="293" r:id="rId66"/>
    <p:sldId id="294" r:id="rId67"/>
    <p:sldId id="295" r:id="rId68"/>
    <p:sldId id="624" r:id="rId69"/>
    <p:sldId id="492" r:id="rId70"/>
    <p:sldId id="296" r:id="rId71"/>
    <p:sldId id="297" r:id="rId72"/>
    <p:sldId id="298" r:id="rId73"/>
    <p:sldId id="305" r:id="rId74"/>
    <p:sldId id="306" r:id="rId75"/>
    <p:sldId id="307" r:id="rId76"/>
    <p:sldId id="308" r:id="rId77"/>
    <p:sldId id="309" r:id="rId78"/>
    <p:sldId id="310" r:id="rId79"/>
    <p:sldId id="311" r:id="rId80"/>
    <p:sldId id="312" r:id="rId81"/>
    <p:sldId id="313" r:id="rId82"/>
    <p:sldId id="314" r:id="rId83"/>
    <p:sldId id="315" r:id="rId84"/>
    <p:sldId id="316" r:id="rId85"/>
    <p:sldId id="317" r:id="rId86"/>
    <p:sldId id="318" r:id="rId87"/>
    <p:sldId id="566" r:id="rId88"/>
    <p:sldId id="567" r:id="rId89"/>
    <p:sldId id="568" r:id="rId90"/>
    <p:sldId id="417" r:id="rId91"/>
    <p:sldId id="419" r:id="rId92"/>
    <p:sldId id="420" r:id="rId93"/>
    <p:sldId id="421" r:id="rId94"/>
    <p:sldId id="422" r:id="rId95"/>
    <p:sldId id="423" r:id="rId96"/>
    <p:sldId id="426" r:id="rId97"/>
    <p:sldId id="427" r:id="rId98"/>
    <p:sldId id="424" r:id="rId99"/>
    <p:sldId id="321" r:id="rId100"/>
    <p:sldId id="428" r:id="rId101"/>
    <p:sldId id="429" r:id="rId102"/>
    <p:sldId id="515" r:id="rId103"/>
    <p:sldId id="516" r:id="rId104"/>
    <p:sldId id="425" r:id="rId105"/>
    <p:sldId id="430" r:id="rId106"/>
    <p:sldId id="320" r:id="rId107"/>
    <p:sldId id="431" r:id="rId108"/>
    <p:sldId id="418" r:id="rId109"/>
    <p:sldId id="324" r:id="rId110"/>
    <p:sldId id="325" r:id="rId111"/>
    <p:sldId id="326" r:id="rId112"/>
    <p:sldId id="327" r:id="rId113"/>
    <p:sldId id="433" r:id="rId114"/>
    <p:sldId id="432" r:id="rId115"/>
    <p:sldId id="328" r:id="rId116"/>
    <p:sldId id="434" r:id="rId117"/>
    <p:sldId id="435" r:id="rId118"/>
    <p:sldId id="348" r:id="rId119"/>
    <p:sldId id="436" r:id="rId120"/>
    <p:sldId id="332" r:id="rId121"/>
    <p:sldId id="329" r:id="rId122"/>
    <p:sldId id="330" r:id="rId123"/>
    <p:sldId id="331" r:id="rId124"/>
    <p:sldId id="559" r:id="rId125"/>
    <p:sldId id="560" r:id="rId126"/>
    <p:sldId id="561" r:id="rId127"/>
    <p:sldId id="562" r:id="rId128"/>
    <p:sldId id="564" r:id="rId129"/>
    <p:sldId id="563" r:id="rId130"/>
    <p:sldId id="565" r:id="rId131"/>
    <p:sldId id="569" r:id="rId132"/>
    <p:sldId id="570" r:id="rId133"/>
    <p:sldId id="575" r:id="rId134"/>
    <p:sldId id="610" r:id="rId135"/>
    <p:sldId id="611" r:id="rId136"/>
    <p:sldId id="576" r:id="rId137"/>
    <p:sldId id="603" r:id="rId138"/>
    <p:sldId id="453" r:id="rId139"/>
    <p:sldId id="454" r:id="rId140"/>
    <p:sldId id="455" r:id="rId141"/>
    <p:sldId id="351" r:id="rId142"/>
    <p:sldId id="519" r:id="rId143"/>
    <p:sldId id="456" r:id="rId144"/>
    <p:sldId id="457" r:id="rId145"/>
    <p:sldId id="458" r:id="rId146"/>
    <p:sldId id="469" r:id="rId147"/>
    <p:sldId id="471" r:id="rId148"/>
    <p:sldId id="472" r:id="rId149"/>
    <p:sldId id="473" r:id="rId150"/>
    <p:sldId id="474" r:id="rId151"/>
    <p:sldId id="475" r:id="rId152"/>
    <p:sldId id="476" r:id="rId153"/>
    <p:sldId id="477" r:id="rId154"/>
    <p:sldId id="478" r:id="rId155"/>
    <p:sldId id="479" r:id="rId156"/>
    <p:sldId id="480" r:id="rId157"/>
    <p:sldId id="481" r:id="rId158"/>
    <p:sldId id="482" r:id="rId159"/>
    <p:sldId id="517" r:id="rId160"/>
    <p:sldId id="518" r:id="rId161"/>
    <p:sldId id="574" r:id="rId162"/>
    <p:sldId id="496" r:id="rId163"/>
    <p:sldId id="497" r:id="rId164"/>
    <p:sldId id="498" r:id="rId165"/>
    <p:sldId id="437" r:id="rId166"/>
    <p:sldId id="438" r:id="rId167"/>
    <p:sldId id="439" r:id="rId168"/>
    <p:sldId id="440" r:id="rId169"/>
    <p:sldId id="486" r:id="rId170"/>
    <p:sldId id="484" r:id="rId171"/>
    <p:sldId id="485" r:id="rId172"/>
    <p:sldId id="441" r:id="rId173"/>
    <p:sldId id="442" r:id="rId174"/>
    <p:sldId id="443" r:id="rId175"/>
    <p:sldId id="444" r:id="rId176"/>
    <p:sldId id="445" r:id="rId177"/>
    <p:sldId id="446" r:id="rId178"/>
    <p:sldId id="447" r:id="rId179"/>
    <p:sldId id="487" r:id="rId180"/>
    <p:sldId id="488" r:id="rId181"/>
    <p:sldId id="489" r:id="rId182"/>
    <p:sldId id="490" r:id="rId183"/>
    <p:sldId id="491" r:id="rId184"/>
    <p:sldId id="616" r:id="rId185"/>
    <p:sldId id="617" r:id="rId186"/>
    <p:sldId id="618" r:id="rId187"/>
    <p:sldId id="619" r:id="rId188"/>
    <p:sldId id="623" r:id="rId189"/>
    <p:sldId id="620" r:id="rId190"/>
    <p:sldId id="621" r:id="rId191"/>
    <p:sldId id="622" r:id="rId192"/>
    <p:sldId id="521" r:id="rId193"/>
    <p:sldId id="528" r:id="rId194"/>
    <p:sldId id="537" r:id="rId195"/>
    <p:sldId id="538" r:id="rId196"/>
    <p:sldId id="539" r:id="rId197"/>
    <p:sldId id="540" r:id="rId198"/>
    <p:sldId id="541" r:id="rId199"/>
    <p:sldId id="542" r:id="rId200"/>
    <p:sldId id="543" r:id="rId201"/>
    <p:sldId id="544" r:id="rId202"/>
    <p:sldId id="545" r:id="rId203"/>
    <p:sldId id="547" r:id="rId204"/>
    <p:sldId id="548" r:id="rId205"/>
    <p:sldId id="546" r:id="rId206"/>
    <p:sldId id="522" r:id="rId207"/>
    <p:sldId id="523" r:id="rId208"/>
    <p:sldId id="524" r:id="rId209"/>
    <p:sldId id="525" r:id="rId210"/>
    <p:sldId id="526" r:id="rId211"/>
    <p:sldId id="527" r:id="rId212"/>
    <p:sldId id="549" r:id="rId213"/>
    <p:sldId id="552" r:id="rId214"/>
    <p:sldId id="553" r:id="rId215"/>
    <p:sldId id="551" r:id="rId216"/>
    <p:sldId id="554" r:id="rId217"/>
    <p:sldId id="532" r:id="rId218"/>
    <p:sldId id="556" r:id="rId219"/>
    <p:sldId id="533" r:id="rId220"/>
    <p:sldId id="555" r:id="rId221"/>
    <p:sldId id="557" r:id="rId222"/>
    <p:sldId id="558" r:id="rId223"/>
    <p:sldId id="571" r:id="rId224"/>
    <p:sldId id="572" r:id="rId225"/>
    <p:sldId id="573" r:id="rId226"/>
    <p:sldId id="536" r:id="rId227"/>
    <p:sldId id="577" r:id="rId228"/>
    <p:sldId id="578" r:id="rId229"/>
    <p:sldId id="579" r:id="rId230"/>
    <p:sldId id="580" r:id="rId231"/>
    <p:sldId id="581" r:id="rId232"/>
    <p:sldId id="582" r:id="rId233"/>
    <p:sldId id="584" r:id="rId234"/>
    <p:sldId id="585" r:id="rId235"/>
    <p:sldId id="586" r:id="rId236"/>
    <p:sldId id="587" r:id="rId237"/>
    <p:sldId id="588" r:id="rId238"/>
    <p:sldId id="483" r:id="rId239"/>
    <p:sldId id="448" r:id="rId240"/>
    <p:sldId id="377" r:id="rId241"/>
    <p:sldId id="378" r:id="rId242"/>
    <p:sldId id="379" r:id="rId243"/>
    <p:sldId id="380" r:id="rId244"/>
    <p:sldId id="381" r:id="rId245"/>
    <p:sldId id="382" r:id="rId246"/>
    <p:sldId id="468" r:id="rId247"/>
    <p:sldId id="383" r:id="rId248"/>
    <p:sldId id="384" r:id="rId249"/>
    <p:sldId id="385" r:id="rId250"/>
    <p:sldId id="493" r:id="rId251"/>
    <p:sldId id="494" r:id="rId252"/>
    <p:sldId id="495" r:id="rId253"/>
    <p:sldId id="499" r:id="rId254"/>
    <p:sldId id="500" r:id="rId255"/>
    <p:sldId id="501" r:id="rId256"/>
    <p:sldId id="502" r:id="rId257"/>
    <p:sldId id="503" r:id="rId258"/>
    <p:sldId id="504" r:id="rId259"/>
    <p:sldId id="463" r:id="rId260"/>
    <p:sldId id="459" r:id="rId261"/>
    <p:sldId id="461" r:id="rId262"/>
    <p:sldId id="460" r:id="rId263"/>
    <p:sldId id="462" r:id="rId264"/>
    <p:sldId id="512" r:id="rId265"/>
    <p:sldId id="464" r:id="rId266"/>
    <p:sldId id="361" r:id="rId267"/>
    <p:sldId id="369" r:id="rId268"/>
    <p:sldId id="372" r:id="rId269"/>
    <p:sldId id="371" r:id="rId270"/>
    <p:sldId id="292" r:id="rId271"/>
    <p:sldId id="602" r:id="rId272"/>
    <p:sldId id="590" r:id="rId273"/>
    <p:sldId id="591" r:id="rId274"/>
    <p:sldId id="593" r:id="rId275"/>
    <p:sldId id="592" r:id="rId276"/>
    <p:sldId id="595" r:id="rId277"/>
    <p:sldId id="594" r:id="rId278"/>
    <p:sldId id="596" r:id="rId279"/>
    <p:sldId id="597" r:id="rId280"/>
    <p:sldId id="598" r:id="rId281"/>
    <p:sldId id="599" r:id="rId282"/>
    <p:sldId id="601" r:id="rId283"/>
    <p:sldId id="508" r:id="rId284"/>
    <p:sldId id="509" r:id="rId285"/>
    <p:sldId id="449" r:id="rId286"/>
    <p:sldId id="366" r:id="rId287"/>
    <p:sldId id="395" r:id="rId288"/>
    <p:sldId id="396" r:id="rId289"/>
    <p:sldId id="376" r:id="rId290"/>
    <p:sldId id="397" r:id="rId291"/>
    <p:sldId id="398" r:id="rId292"/>
    <p:sldId id="399" r:id="rId293"/>
    <p:sldId id="400" r:id="rId294"/>
    <p:sldId id="401" r:id="rId295"/>
    <p:sldId id="608" r:id="rId296"/>
    <p:sldId id="607" r:id="rId297"/>
    <p:sldId id="606" r:id="rId2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624"/>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616"/>
            <p14:sldId id="617"/>
            <p14:sldId id="618"/>
            <p14:sldId id="619"/>
            <p14:sldId id="623"/>
            <p14:sldId id="620"/>
            <p14:sldId id="621"/>
            <p14:sldId id="622"/>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585ABE74-0B51-327F-91FE-63E794D44183}" v="12" dt="2023-02-25T03:45:28.2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0471" autoAdjust="0"/>
  </p:normalViewPr>
  <p:slideViewPr>
    <p:cSldViewPr snapToGrid="0">
      <p:cViewPr varScale="1">
        <p:scale>
          <a:sx n="103" d="100"/>
          <a:sy n="103" d="100"/>
        </p:scale>
        <p:origin x="972" y="102"/>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notesMaster" Target="notesMasters/notesMaster1.xml"/><Relationship Id="rId303"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microsoft.com/office/2016/11/relationships/changesInfo" Target="changesInfos/changesInfo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microsoft.com/office/2015/10/relationships/revisionInfo" Target="revisionInfo.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585ABE74-0B51-327F-91FE-63E794D44183}"/>
    <pc:docChg chg="modSld">
      <pc:chgData name="황원용" userId="S::wyhwang@office.kopo.ac.kr::9f71b6bb-8771-44ea-8737-12c6d153121d" providerId="AD" clId="Web-{585ABE74-0B51-327F-91FE-63E794D44183}" dt="2023-02-25T03:45:25.955" v="10" actId="20577"/>
      <pc:docMkLst>
        <pc:docMk/>
      </pc:docMkLst>
      <pc:sldChg chg="modSp">
        <pc:chgData name="황원용" userId="S::wyhwang@office.kopo.ac.kr::9f71b6bb-8771-44ea-8737-12c6d153121d" providerId="AD" clId="Web-{585ABE74-0B51-327F-91FE-63E794D44183}" dt="2023-02-25T03:45:25.955" v="10" actId="20577"/>
        <pc:sldMkLst>
          <pc:docMk/>
          <pc:sldMk cId="1872636937" sldId="420"/>
        </pc:sldMkLst>
        <pc:spChg chg="mod">
          <ac:chgData name="황원용" userId="S::wyhwang@office.kopo.ac.kr::9f71b6bb-8771-44ea-8737-12c6d153121d" providerId="AD" clId="Web-{585ABE74-0B51-327F-91FE-63E794D44183}" dt="2023-02-25T03:45:25.955" v="10" actId="20577"/>
          <ac:spMkLst>
            <pc:docMk/>
            <pc:sldMk cId="1872636937" sldId="420"/>
            <ac:spMk id="4" creationId="{8E762E77-1473-43BF-A423-F7C26259C7D8}"/>
          </ac:spMkLst>
        </pc:spChg>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2023-04-28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root@slave1:/usr"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mailto:root@slave2:/usr"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213</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214</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216</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218</a:t>
            </a:fld>
            <a:endParaRPr lang="ko-KR" altLang="en-US"/>
          </a:p>
        </p:txBody>
      </p:sp>
    </p:spTree>
    <p:extLst>
      <p:ext uri="{BB962C8B-B14F-4D97-AF65-F5344CB8AC3E}">
        <p14:creationId xmlns:p14="http://schemas.microsoft.com/office/powerpoint/2010/main" val="2049621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219</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220</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221</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222</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224</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226</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230</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232</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233</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234</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236</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240</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245</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247</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248</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249</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254</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260</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266</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268</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269</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273</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274</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33</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282</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284</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38</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dirty="0" err="1">
                <a:solidFill>
                  <a:schemeClr val="tx1"/>
                </a:solidFill>
                <a:effectLst/>
                <a:latin typeface="+mn-lt"/>
                <a:ea typeface="+mn-ea"/>
                <a:cs typeface="+mn-cs"/>
              </a:rPr>
              <a:t>scp</a:t>
            </a:r>
            <a:r>
              <a:rPr lang="en-US" altLang="ko-KR" sz="1200" b="0" i="0" u="none" strike="noStrike" kern="1200" dirty="0">
                <a:solidFill>
                  <a:schemeClr val="tx1"/>
                </a:solidFill>
                <a:effectLst/>
                <a:latin typeface="+mn-lt"/>
                <a:ea typeface="+mn-ea"/>
                <a:cs typeface="+mn-cs"/>
              </a:rPr>
              <a:t> nc-1.84-24.el6.x86_64.rpm  /</a:t>
            </a:r>
            <a:r>
              <a:rPr lang="en-US" altLang="ko-KR" sz="1200" b="0" i="0" u="none" strike="noStrike" kern="1200" dirty="0" err="1">
                <a:solidFill>
                  <a:schemeClr val="tx1"/>
                </a:solidFill>
                <a:effectLst/>
                <a:latin typeface="+mn-lt"/>
                <a:ea typeface="+mn-ea"/>
                <a:cs typeface="+mn-cs"/>
              </a:rPr>
              <a:t>usr</a:t>
            </a:r>
            <a:r>
              <a:rPr lang="en-US" altLang="ko-KR"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hlinkClick r:id="rId3"/>
              </a:rPr>
              <a:t>root@slave1:/</a:t>
            </a:r>
            <a:r>
              <a:rPr lang="en-US" altLang="ko-KR" sz="1200" b="0" i="0" u="none" strike="noStrike" kern="1200" dirty="0" err="1">
                <a:solidFill>
                  <a:schemeClr val="tx1"/>
                </a:solidFill>
                <a:effectLst/>
                <a:latin typeface="+mn-lt"/>
                <a:ea typeface="+mn-ea"/>
                <a:cs typeface="+mn-cs"/>
                <a:hlinkClick r:id="rId3"/>
              </a:rPr>
              <a:t>usr</a:t>
            </a:r>
            <a:br>
              <a:rPr lang="en-US" altLang="ko-KR" sz="1200" b="0" i="0" u="none" strike="noStrike" kern="1200" dirty="0">
                <a:solidFill>
                  <a:schemeClr val="tx1"/>
                </a:solidFill>
                <a:effectLst/>
                <a:latin typeface="+mn-lt"/>
                <a:ea typeface="+mn-ea"/>
                <a:cs typeface="+mn-cs"/>
              </a:rPr>
            </a:br>
            <a:r>
              <a:rPr lang="en-US" altLang="ko-KR" sz="1200" b="0" i="0" u="none" strike="noStrike" kern="1200" dirty="0" err="1">
                <a:solidFill>
                  <a:schemeClr val="tx1"/>
                </a:solidFill>
                <a:effectLst/>
                <a:latin typeface="+mn-lt"/>
                <a:ea typeface="+mn-ea"/>
                <a:cs typeface="+mn-cs"/>
              </a:rPr>
              <a:t>scp</a:t>
            </a:r>
            <a:r>
              <a:rPr lang="en-US" altLang="ko-KR" sz="1200" b="0" i="0" u="none" strike="noStrike" kern="1200" dirty="0">
                <a:solidFill>
                  <a:schemeClr val="tx1"/>
                </a:solidFill>
                <a:effectLst/>
                <a:latin typeface="+mn-lt"/>
                <a:ea typeface="+mn-ea"/>
                <a:cs typeface="+mn-cs"/>
              </a:rPr>
              <a:t> nc-1.84-24.el6.x86_64.rpm  /</a:t>
            </a:r>
            <a:r>
              <a:rPr lang="en-US" altLang="ko-KR" sz="1200" b="0" i="0" u="none" strike="noStrike" kern="1200" dirty="0" err="1">
                <a:solidFill>
                  <a:schemeClr val="tx1"/>
                </a:solidFill>
                <a:effectLst/>
                <a:latin typeface="+mn-lt"/>
                <a:ea typeface="+mn-ea"/>
                <a:cs typeface="+mn-cs"/>
              </a:rPr>
              <a:t>usr</a:t>
            </a:r>
            <a:r>
              <a:rPr lang="en-US" altLang="ko-KR"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hlinkClick r:id="rId4"/>
              </a:rPr>
              <a:t>root@slave2:/</a:t>
            </a:r>
            <a:r>
              <a:rPr lang="en-US" altLang="ko-KR" sz="1200" b="0" i="0" u="none" strike="noStrike" kern="1200" dirty="0" err="1">
                <a:solidFill>
                  <a:schemeClr val="tx1"/>
                </a:solidFill>
                <a:effectLst/>
                <a:latin typeface="+mn-lt"/>
                <a:ea typeface="+mn-ea"/>
                <a:cs typeface="+mn-cs"/>
                <a:hlinkClick r:id="rId4"/>
              </a:rPr>
              <a:t>usr</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a:t>
            </a:r>
            <a:r>
              <a:rPr lang="en-US" altLang="ko-KR" sz="1200" dirty="0" err="1"/>
              <a:t>nc</a:t>
            </a:r>
            <a:r>
              <a:rPr lang="en-US" altLang="ko-KR" sz="1200" dirty="0"/>
              <a:t> -z master 2181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yum install nc-1.84-24.el6.x86_64.rpm</a:t>
            </a: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47</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50</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54</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56</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60</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63</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70</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72</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77</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81</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83</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false</a:t>
            </a:r>
          </a:p>
          <a:p>
            <a:endParaRPr lang="en-US" altLang="ko-KR" dirty="0"/>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X  </a:t>
            </a:r>
            <a:r>
              <a:rPr lang="en-US" altLang="ko-KR" dirty="0" err="1"/>
              <a:t>X</a:t>
            </a:r>
            <a:r>
              <a:rPr lang="en-US" altLang="ko-KR" dirty="0"/>
              <a:t>   A     -&gt; 2</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87</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89</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92</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93</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95</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99</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101</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102</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104</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107</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109</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114</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118</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119</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123</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125</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127</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128</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130</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132</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134</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136</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137</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140</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142</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144</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148</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149</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153</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159</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160</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164</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166</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179</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180</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185</a:t>
            </a:fld>
            <a:endParaRPr lang="ko-KR" altLang="en-US"/>
          </a:p>
        </p:txBody>
      </p:sp>
    </p:spTree>
    <p:extLst>
      <p:ext uri="{BB962C8B-B14F-4D97-AF65-F5344CB8AC3E}">
        <p14:creationId xmlns:p14="http://schemas.microsoft.com/office/powerpoint/2010/main" val="136531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186</a:t>
            </a:fld>
            <a:endParaRPr lang="ko-KR" altLang="en-US"/>
          </a:p>
        </p:txBody>
      </p:sp>
    </p:spTree>
    <p:extLst>
      <p:ext uri="{BB962C8B-B14F-4D97-AF65-F5344CB8AC3E}">
        <p14:creationId xmlns:p14="http://schemas.microsoft.com/office/powerpoint/2010/main" val="25211532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187</a:t>
            </a:fld>
            <a:endParaRPr lang="ko-KR" altLang="en-US"/>
          </a:p>
        </p:txBody>
      </p:sp>
    </p:spTree>
    <p:extLst>
      <p:ext uri="{BB962C8B-B14F-4D97-AF65-F5344CB8AC3E}">
        <p14:creationId xmlns:p14="http://schemas.microsoft.com/office/powerpoint/2010/main" val="11554513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189</a:t>
            </a:fld>
            <a:endParaRPr lang="ko-KR" altLang="en-US"/>
          </a:p>
        </p:txBody>
      </p:sp>
    </p:spTree>
    <p:extLst>
      <p:ext uri="{BB962C8B-B14F-4D97-AF65-F5344CB8AC3E}">
        <p14:creationId xmlns:p14="http://schemas.microsoft.com/office/powerpoint/2010/main" val="1569600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 </a:t>
            </a:r>
            <a:r>
              <a:rPr lang="ko-KR" altLang="en-US" sz="1200" b="1" dirty="0">
                <a:solidFill>
                  <a:srgbClr val="0000FF"/>
                </a:solidFill>
              </a:rPr>
              <a:t>에 대한 참고</a:t>
            </a:r>
            <a:r>
              <a:rPr lang="en-US" altLang="ko-KR" sz="1200" b="1" dirty="0">
                <a:solidFill>
                  <a:srgbClr val="0000FF"/>
                </a:solidFill>
              </a:rPr>
              <a:t>:</a:t>
            </a:r>
            <a:endParaRPr lang="en-US" altLang="ko-KR" dirty="0"/>
          </a:p>
          <a:p>
            <a:r>
              <a:rPr lang="en-US" altLang="ko-KR" dirty="0"/>
              <a:t>https://stackoverflow.com/questions/51688924/spring-kafka-the-class-is-not-in-the-trusted-packages/62798842#62798842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4392315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유사 예제 </a:t>
            </a:r>
            <a:r>
              <a:rPr lang="en-US" altLang="ko-KR" dirty="0"/>
              <a:t>: https://mail-narayank.medium.com/kafka-custom-serializer-and-deserializer-884213edbed1</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18559120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193</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196</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198</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200</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201</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203</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204</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207</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210</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4/28/2023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1.png"/><Relationship Id="rId1" Type="http://schemas.openxmlformats.org/officeDocument/2006/relationships/slideLayout" Target="../slideLayouts/slideLayout17.xml"/><Relationship Id="rId4" Type="http://schemas.openxmlformats.org/officeDocument/2006/relationships/image" Target="../media/image152.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3.xml"/><Relationship Id="rId1" Type="http://schemas.openxmlformats.org/officeDocument/2006/relationships/slideLayout" Target="../slideLayouts/slideLayout17.xml"/><Relationship Id="rId4" Type="http://schemas.openxmlformats.org/officeDocument/2006/relationships/image" Target="../media/image154.png"/></Relationships>
</file>

<file path=ppt/slides/_rels/slide1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4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1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6.xml"/><Relationship Id="rId4" Type="http://schemas.openxmlformats.org/officeDocument/2006/relationships/image" Target="../media/image195.png"/></Relationships>
</file>

<file path=ppt/slides/_rels/slide1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1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00.png"/></Relationships>
</file>

<file path=ppt/slides/_rels/slide20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203.png"/><Relationship Id="rId4" Type="http://schemas.openxmlformats.org/officeDocument/2006/relationships/image" Target="../media/image20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205.png"/></Relationships>
</file>

<file path=ppt/slides/_rels/slide20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211.png"/><Relationship Id="rId4" Type="http://schemas.openxmlformats.org/officeDocument/2006/relationships/image" Target="../media/image21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6.xml"/><Relationship Id="rId4" Type="http://schemas.openxmlformats.org/officeDocument/2006/relationships/image" Target="../media/image215.png"/></Relationships>
</file>

<file path=ppt/slides/_rels/slide216.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21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2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23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1.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26.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image" Target="../media/image235.png"/><Relationship Id="rId4" Type="http://schemas.openxmlformats.org/officeDocument/2006/relationships/hyperlink" Target="https://jaepils.github.io/kafka/2018/08/08/kafka-window.html" TargetMode="Externa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23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23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23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8.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59.png"/></Relationships>
</file>

<file path=ppt/slides/_rels/slide24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7.xml"/><Relationship Id="rId4" Type="http://schemas.openxmlformats.org/officeDocument/2006/relationships/image" Target="../media/image262.png"/></Relationships>
</file>

<file path=ppt/slides/_rels/slide242.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7.xml"/></Relationships>
</file>

<file path=ppt/slides/_rels/slide24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17.xml"/><Relationship Id="rId5" Type="http://schemas.openxmlformats.org/officeDocument/2006/relationships/image" Target="../media/image267.png"/><Relationship Id="rId4" Type="http://schemas.openxmlformats.org/officeDocument/2006/relationships/image" Target="../media/image266.png"/></Relationships>
</file>

<file path=ppt/slides/_rels/slide24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2.xml"/><Relationship Id="rId1" Type="http://schemas.openxmlformats.org/officeDocument/2006/relationships/slideLayout" Target="../slideLayouts/slideLayout17.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17.xml"/></Relationships>
</file>

<file path=ppt/slides/_rels/slide25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23.xml"/><Relationship Id="rId1" Type="http://schemas.openxmlformats.org/officeDocument/2006/relationships/slideLayout" Target="../slideLayouts/slideLayout17.xml"/><Relationship Id="rId4" Type="http://schemas.openxmlformats.org/officeDocument/2006/relationships/image" Target="../media/image28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45.xml"/></Relationships>
</file>

<file path=ppt/slides/_rels/slide25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7.xml"/><Relationship Id="rId4" Type="http://schemas.openxmlformats.org/officeDocument/2006/relationships/image" Target="../media/image29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25.xml"/><Relationship Id="rId1" Type="http://schemas.openxmlformats.org/officeDocument/2006/relationships/slideLayout" Target="../slideLayouts/slideLayout17.xml"/><Relationship Id="rId4" Type="http://schemas.openxmlformats.org/officeDocument/2006/relationships/image" Target="../media/image292.png"/></Relationships>
</file>

<file path=ppt/slides/_rels/slide267.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7.xml"/></Relationships>
</file>

<file path=ppt/slides/_rels/slide26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7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9.xml"/><Relationship Id="rId1" Type="http://schemas.openxmlformats.org/officeDocument/2006/relationships/slideLayout" Target="../slideLayouts/slideLayout17.xml"/><Relationship Id="rId4" Type="http://schemas.openxmlformats.org/officeDocument/2006/relationships/image" Target="../media/image299.png"/></Relationships>
</file>

<file path=ppt/slides/_rels/slide275.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17.xml"/></Relationships>
</file>

<file path=ppt/slides/_rels/slide278.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7.png"/><Relationship Id="rId1" Type="http://schemas.openxmlformats.org/officeDocument/2006/relationships/slideLayout" Target="../slideLayouts/slideLayout3.xml"/><Relationship Id="rId4" Type="http://schemas.openxmlformats.org/officeDocument/2006/relationships/image" Target="../media/image307.png"/></Relationships>
</file>

<file path=ppt/slides/_rels/slide28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2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7.png"/><Relationship Id="rId1" Type="http://schemas.openxmlformats.org/officeDocument/2006/relationships/slideLayout" Target="../slideLayouts/slideLayout3.xml"/><Relationship Id="rId4" Type="http://schemas.openxmlformats.org/officeDocument/2006/relationships/image" Target="../media/image317.png"/></Relationships>
</file>

<file path=ppt/slides/_rels/slide29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2.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6.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9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7857741" y="1215860"/>
            <a:ext cx="4075539" cy="2062103"/>
          </a:xfrm>
          <a:prstGeom prst="rect">
            <a:avLst/>
          </a:prstGeom>
          <a:solidFill>
            <a:schemeClr val="bg1"/>
          </a:solidFill>
          <a:ln>
            <a:solidFill>
              <a:srgbClr val="0000FF"/>
            </a:solidFill>
          </a:ln>
        </p:spPr>
        <p:txBody>
          <a:bodyPr wrap="none" rtlCol="0">
            <a:spAutoFit/>
          </a:bodyPr>
          <a:lstStyle/>
          <a:p>
            <a:r>
              <a:rPr lang="en-US" altLang="ko-KR" sz="3200" b="1" dirty="0">
                <a:latin typeface="+mj-ea"/>
                <a:ea typeface="+mj-ea"/>
              </a:rPr>
              <a:t>CentOS </a:t>
            </a:r>
            <a:r>
              <a:rPr lang="ko-KR" altLang="en-US" sz="3200" b="1" dirty="0">
                <a:latin typeface="+mj-ea"/>
                <a:ea typeface="+mj-ea"/>
              </a:rPr>
              <a:t>이미지</a:t>
            </a:r>
            <a:endParaRPr lang="en-US" altLang="ko-KR" sz="3200" b="1" dirty="0">
              <a:latin typeface="+mj-ea"/>
              <a:ea typeface="+mj-ea"/>
            </a:endParaRPr>
          </a:p>
          <a:p>
            <a:r>
              <a:rPr lang="en-US" altLang="ko-KR" sz="3200" b="1" dirty="0">
                <a:latin typeface="+mj-ea"/>
                <a:ea typeface="+mj-ea"/>
              </a:rPr>
              <a:t>Virtual Box</a:t>
            </a:r>
          </a:p>
          <a:p>
            <a:r>
              <a:rPr lang="en-US" altLang="ko-KR" sz="3200" b="1" dirty="0">
                <a:latin typeface="+mj-ea"/>
                <a:ea typeface="+mj-ea"/>
              </a:rPr>
              <a:t>FileZilla (FTP Client)</a:t>
            </a:r>
          </a:p>
          <a:p>
            <a:r>
              <a:rPr lang="en-US" altLang="ko-KR" sz="3200" b="1" dirty="0">
                <a:latin typeface="+mj-ea"/>
                <a:ea typeface="+mj-ea"/>
              </a:rPr>
              <a:t>JDK 1.8</a:t>
            </a: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pic>
        <p:nvPicPr>
          <p:cNvPr id="5" name="그림 4">
            <a:extLst>
              <a:ext uri="{FF2B5EF4-FFF2-40B4-BE49-F238E27FC236}">
                <a16:creationId xmlns:a16="http://schemas.microsoft.com/office/drawing/2014/main" id="{2ECBBC83-426C-7467-D3F6-353A7AB90C19}"/>
              </a:ext>
            </a:extLst>
          </p:cNvPr>
          <p:cNvPicPr>
            <a:picLocks noChangeAspect="1"/>
          </p:cNvPicPr>
          <p:nvPr/>
        </p:nvPicPr>
        <p:blipFill>
          <a:blip r:embed="rId6"/>
          <a:stretch>
            <a:fillRect/>
          </a:stretch>
        </p:blipFill>
        <p:spPr>
          <a:xfrm>
            <a:off x="867931" y="4235273"/>
            <a:ext cx="4837642" cy="2491459"/>
          </a:xfrm>
          <a:prstGeom prst="rect">
            <a:avLst/>
          </a:prstGeom>
          <a:ln w="38100">
            <a:solidFill>
              <a:srgbClr val="0000FF"/>
            </a:solid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39A5267D-ABD5-7A67-A4BA-3F90F0C554C1}"/>
              </a:ext>
            </a:extLst>
          </p:cNvPr>
          <p:cNvPicPr>
            <a:picLocks noChangeAspect="1"/>
          </p:cNvPicPr>
          <p:nvPr/>
        </p:nvPicPr>
        <p:blipFill rotWithShape="1">
          <a:blip r:embed="rId7"/>
          <a:srcRect t="1" r="29069" b="4197"/>
          <a:stretch/>
        </p:blipFill>
        <p:spPr>
          <a:xfrm>
            <a:off x="5761385" y="4240369"/>
            <a:ext cx="5687276" cy="2486363"/>
          </a:xfrm>
          <a:prstGeom prst="rect">
            <a:avLst/>
          </a:prstGeom>
          <a:ln w="38100">
            <a:solidFill>
              <a:srgbClr val="0000FF"/>
            </a:solidFill>
          </a:ln>
          <a:effectLst>
            <a:outerShdw blurRad="292100" dist="139700" dir="2700000" algn="tl" rotWithShape="0">
              <a:srgbClr val="333333">
                <a:alpha val="65000"/>
              </a:srgbClr>
            </a:outerShdw>
          </a:effectLst>
        </p:spPr>
      </p:pic>
      <p:sp>
        <p:nvSpPr>
          <p:cNvPr id="12" name="직사각형 11">
            <a:extLst>
              <a:ext uri="{FF2B5EF4-FFF2-40B4-BE49-F238E27FC236}">
                <a16:creationId xmlns:a16="http://schemas.microsoft.com/office/drawing/2014/main" id="{07D3E607-E496-3166-90E2-8BBAEE15EC89}"/>
              </a:ext>
            </a:extLst>
          </p:cNvPr>
          <p:cNvSpPr/>
          <p:nvPr/>
        </p:nvSpPr>
        <p:spPr>
          <a:xfrm>
            <a:off x="1123861" y="5339290"/>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6B54115-E693-8BFA-A363-AC4C1AE86DDF}"/>
              </a:ext>
            </a:extLst>
          </p:cNvPr>
          <p:cNvSpPr/>
          <p:nvPr/>
        </p:nvSpPr>
        <p:spPr>
          <a:xfrm>
            <a:off x="6216918" y="5194337"/>
            <a:ext cx="2180634" cy="525328"/>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 </a:t>
            </a:r>
            <a:r>
              <a:rPr lang="ko-KR" altLang="en-US" dirty="0" err="1">
                <a:latin typeface="+mj-ea"/>
                <a:ea typeface="+mj-ea"/>
              </a:rPr>
              <a:t>부터</a:t>
            </a:r>
            <a:r>
              <a:rPr lang="ko-KR" altLang="en-US" dirty="0">
                <a:latin typeface="+mj-ea"/>
                <a:ea typeface="+mj-ea"/>
              </a:rPr>
              <a:t> 정책 적용</a:t>
            </a:r>
          </a:p>
        </p:txBody>
      </p:sp>
    </p:spTree>
    <p:extLst>
      <p:ext uri="{BB962C8B-B14F-4D97-AF65-F5344CB8AC3E}">
        <p14:creationId xmlns:p14="http://schemas.microsoft.com/office/powerpoint/2010/main" val="25951818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861774"/>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endParaRPr lang="en-US" altLang="ko-KR" sz="1000" dirty="0"/>
          </a:p>
          <a:p>
            <a:endParaRPr lang="en-US" altLang="ko-KR" sz="1000" dirty="0"/>
          </a:p>
          <a:p>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
        <p:nvSpPr>
          <p:cNvPr id="8" name="Rectangle 1">
            <a:extLst>
              <a:ext uri="{FF2B5EF4-FFF2-40B4-BE49-F238E27FC236}">
                <a16:creationId xmlns:a16="http://schemas.microsoft.com/office/drawing/2014/main" id="{BBE302F8-B71C-B3D6-5240-A5ABE00A17C1}"/>
              </a:ext>
            </a:extLst>
          </p:cNvPr>
          <p:cNvSpPr>
            <a:spLocks noChangeArrowheads="1"/>
          </p:cNvSpPr>
          <p:nvPr/>
        </p:nvSpPr>
        <p:spPr bwMode="auto">
          <a:xfrm>
            <a:off x="0" y="0"/>
            <a:ext cx="12192000" cy="457200"/>
          </a:xfrm>
          <a:prstGeom prst="rect">
            <a:avLst/>
          </a:prstGeom>
          <a:solidFill>
            <a:srgbClr val="1C1C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1B6FF"/>
                </a:solidFill>
                <a:effectLst/>
                <a:latin typeface="Consolas" panose="020B0609020204030204" pitchFamily="49" charset="0"/>
                <a:cs typeface="Courier New" panose="02070309020205020404" pitchFamily="49" charset="0"/>
              </a:rPr>
              <a:t>[influxdb] name = InfluxDB Repository - RHEL \$releasever baseurl = https://repos.influxdata.com/rhel/\$releasever/\$basearch/stable enabled = 1 gpgcheck = 1 gpgkey = https://repos.influxdata.com/influxdata-archive_compat.key</a:t>
            </a:r>
            <a:r>
              <a:rPr kumimoji="0" lang="ko-KR" altLang="ko-KR" sz="800" b="0" i="0" u="none" strike="noStrike" cap="none" normalizeH="0" baseline="0">
                <a:ln>
                  <a:noFill/>
                </a:ln>
                <a:solidFill>
                  <a:schemeClr val="tx1"/>
                </a:solidFill>
                <a:effectLst/>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75393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JSON Serializer and </a:t>
            </a:r>
            <a:r>
              <a:rPr lang="en-US" altLang="ko-KR" sz="1800" dirty="0" err="1">
                <a:solidFill>
                  <a:schemeClr val="tx1"/>
                </a:solidFill>
              </a:rPr>
              <a:t>Deserializer</a:t>
            </a:r>
            <a:r>
              <a:rPr lang="en-US" altLang="ko-KR" sz="1800" dirty="0">
                <a:solidFill>
                  <a:schemeClr val="tx1"/>
                </a:solidFill>
              </a:rPr>
              <a:t> Example</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#4</a:t>
            </a:r>
          </a:p>
        </p:txBody>
      </p:sp>
    </p:spTree>
    <p:extLst>
      <p:ext uri="{BB962C8B-B14F-4D97-AF65-F5344CB8AC3E}">
        <p14:creationId xmlns:p14="http://schemas.microsoft.com/office/powerpoint/2010/main" val="2433966161"/>
      </p:ext>
    </p:extLst>
  </p:cSld>
  <p:clrMapOvr>
    <a:overrideClrMapping bg1="dk1" tx1="lt1" bg2="dk2" tx2="lt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Maven </a:t>
            </a:r>
            <a:r>
              <a:rPr lang="en-US" altLang="ko-KR" dirty="0" err="1"/>
              <a:t>Depedencies</a:t>
            </a:r>
            <a:endParaRPr lang="ko-KR" altLang="en-US" dirty="0"/>
          </a:p>
        </p:txBody>
      </p:sp>
      <p:sp>
        <p:nvSpPr>
          <p:cNvPr id="9" name="TextBox 8">
            <a:extLst>
              <a:ext uri="{FF2B5EF4-FFF2-40B4-BE49-F238E27FC236}">
                <a16:creationId xmlns:a16="http://schemas.microsoft.com/office/drawing/2014/main" id="{8D03BE2C-8457-39E9-19A8-72591F4EFB15}"/>
              </a:ext>
            </a:extLst>
          </p:cNvPr>
          <p:cNvSpPr txBox="1"/>
          <p:nvPr/>
        </p:nvSpPr>
        <p:spPr>
          <a:xfrm>
            <a:off x="767645" y="635958"/>
            <a:ext cx="6845144" cy="5632311"/>
          </a:xfrm>
          <a:prstGeom prst="rect">
            <a:avLst/>
          </a:prstGeom>
          <a:solidFill>
            <a:schemeClr val="bg1"/>
          </a:solidFill>
          <a:ln>
            <a:solidFill>
              <a:schemeClr val="accent1"/>
            </a:solidFill>
          </a:ln>
        </p:spPr>
        <p:txBody>
          <a:bodyPr wrap="none" rtlCol="0">
            <a:spAutoFit/>
          </a:bodyPr>
          <a:lstStyle/>
          <a:p>
            <a:r>
              <a:rPr lang="en-US" altLang="ko-KR" sz="1000" dirty="0"/>
              <a:t>&lt;?xml version="1.0" encoding="UTF-8"?&gt;</a:t>
            </a:r>
          </a:p>
          <a:p>
            <a:r>
              <a:rPr lang="en-US" altLang="ko-KR" sz="1000" dirty="0"/>
              <a:t>&lt;project </a:t>
            </a:r>
            <a:r>
              <a:rPr lang="en-US" altLang="ko-KR" sz="1000" dirty="0" err="1"/>
              <a:t>xmlns</a:t>
            </a:r>
            <a:r>
              <a:rPr lang="en-US" altLang="ko-KR" sz="1000" dirty="0"/>
              <a:t>="http://maven.apache.org/POM/4.0.0"</a:t>
            </a:r>
          </a:p>
          <a:p>
            <a:r>
              <a:rPr lang="en-US" altLang="ko-KR" sz="1000" dirty="0"/>
              <a:t>         </a:t>
            </a:r>
            <a:r>
              <a:rPr lang="en-US" altLang="ko-KR" sz="1000" dirty="0" err="1"/>
              <a:t>xmlns:xsi</a:t>
            </a:r>
            <a:r>
              <a:rPr lang="en-US" altLang="ko-KR" sz="1000" dirty="0"/>
              <a:t>="http://www.w3.org/2001/XMLSchema-instance"</a:t>
            </a:r>
          </a:p>
          <a:p>
            <a:r>
              <a:rPr lang="en-US" altLang="ko-KR" sz="1000" dirty="0"/>
              <a:t>         </a:t>
            </a:r>
            <a:r>
              <a:rPr lang="en-US" altLang="ko-KR" sz="1000" dirty="0" err="1"/>
              <a:t>xsi:schemaLocation</a:t>
            </a:r>
            <a:r>
              <a:rPr lang="en-US" altLang="ko-KR" sz="1000" dirty="0"/>
              <a:t>="http://maven.apache.org/POM/4.0.0 http://maven.apache.org/xsd/maven-4.0.0.xsd"&gt;</a:t>
            </a:r>
          </a:p>
          <a:p>
            <a:r>
              <a:rPr lang="en-US" altLang="ko-KR" sz="1000" dirty="0"/>
              <a:t>    &lt;</a:t>
            </a:r>
            <a:r>
              <a:rPr lang="en-US" altLang="ko-KR" sz="1000" dirty="0" err="1"/>
              <a:t>modelVersion</a:t>
            </a:r>
            <a:r>
              <a:rPr lang="en-US" altLang="ko-KR" sz="1000" dirty="0"/>
              <a:t>&gt;4.0.0&lt;/</a:t>
            </a:r>
            <a:r>
              <a:rPr lang="en-US" altLang="ko-KR" sz="1000" dirty="0" err="1"/>
              <a:t>modelVersion</a:t>
            </a:r>
            <a:r>
              <a:rPr lang="en-US" altLang="ko-KR" sz="1000" dirty="0"/>
              <a:t>&gt;</a:t>
            </a:r>
          </a:p>
          <a:p>
            <a:endParaRPr lang="en-US" altLang="ko-KR" sz="1000" dirty="0"/>
          </a:p>
          <a:p>
            <a:r>
              <a:rPr lang="en-US" altLang="ko-KR" sz="1000" dirty="0"/>
              <a:t>    &lt;</a:t>
            </a:r>
            <a:r>
              <a:rPr lang="en-US" altLang="ko-KR" sz="1000" dirty="0" err="1"/>
              <a:t>groupId</a:t>
            </a:r>
            <a:r>
              <a:rPr lang="en-US" altLang="ko-KR" sz="1000" dirty="0"/>
              <a:t>&gt;</a:t>
            </a:r>
            <a:r>
              <a:rPr lang="en-US" altLang="ko-KR" sz="1000" dirty="0" err="1"/>
              <a:t>com.kopo.kafka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kafka</a:t>
            </a:r>
            <a:r>
              <a:rPr lang="en-US" altLang="ko-KR" sz="1000" dirty="0"/>
              <a:t>-example&lt;/</a:t>
            </a:r>
            <a:r>
              <a:rPr lang="en-US" altLang="ko-KR" sz="1000" dirty="0" err="1"/>
              <a:t>artifactId</a:t>
            </a:r>
            <a:r>
              <a:rPr lang="en-US" altLang="ko-KR" sz="1000" dirty="0"/>
              <a:t>&gt;</a:t>
            </a:r>
          </a:p>
          <a:p>
            <a:r>
              <a:rPr lang="en-US" altLang="ko-KR" sz="1000" dirty="0"/>
              <a:t>    &lt;version&gt;1.0&lt;/version&gt;</a:t>
            </a:r>
          </a:p>
          <a:p>
            <a:endParaRPr lang="en-US" altLang="ko-KR" sz="1000" dirty="0"/>
          </a:p>
          <a:p>
            <a:r>
              <a:rPr lang="en-US" altLang="ko-KR" sz="1000" dirty="0"/>
              <a:t>&lt;properties&gt;</a:t>
            </a:r>
          </a:p>
          <a:p>
            <a:r>
              <a:rPr lang="en-US" altLang="ko-KR" sz="1000" dirty="0"/>
              <a:t>    &lt;</a:t>
            </a:r>
            <a:r>
              <a:rPr lang="en-US" altLang="ko-KR" sz="1000" dirty="0" err="1"/>
              <a:t>project.build.sourceEncoding</a:t>
            </a:r>
            <a:r>
              <a:rPr lang="en-US" altLang="ko-KR" sz="1000" dirty="0"/>
              <a:t>&gt;UTF-8&lt;/</a:t>
            </a:r>
            <a:r>
              <a:rPr lang="en-US" altLang="ko-KR" sz="1000" dirty="0" err="1"/>
              <a:t>project.build.sourceEncoding</a:t>
            </a:r>
            <a:r>
              <a:rPr lang="en-US" altLang="ko-KR" sz="1000" dirty="0"/>
              <a:t>&gt;</a:t>
            </a:r>
          </a:p>
          <a:p>
            <a:r>
              <a:rPr lang="en-US" altLang="ko-KR" sz="1000" dirty="0"/>
              <a:t>    &lt;</a:t>
            </a:r>
            <a:r>
              <a:rPr lang="en-US" altLang="ko-KR" sz="1000" dirty="0" err="1"/>
              <a:t>maven.compiler.source</a:t>
            </a:r>
            <a:r>
              <a:rPr lang="en-US" altLang="ko-KR" sz="1000" dirty="0"/>
              <a:t>&gt;1.8&lt;/</a:t>
            </a:r>
            <a:r>
              <a:rPr lang="en-US" altLang="ko-KR" sz="1000" dirty="0" err="1"/>
              <a:t>maven.compiler.source</a:t>
            </a:r>
            <a:r>
              <a:rPr lang="en-US" altLang="ko-KR" sz="1000" dirty="0"/>
              <a:t>&gt;</a:t>
            </a:r>
          </a:p>
          <a:p>
            <a:r>
              <a:rPr lang="en-US" altLang="ko-KR" sz="1000" dirty="0"/>
              <a:t>    &lt;</a:t>
            </a:r>
            <a:r>
              <a:rPr lang="en-US" altLang="ko-KR" sz="1000" dirty="0" err="1"/>
              <a:t>maven.compiler.target</a:t>
            </a:r>
            <a:r>
              <a:rPr lang="en-US" altLang="ko-KR" sz="1000" dirty="0"/>
              <a:t>&gt;1.8&lt;/</a:t>
            </a:r>
            <a:r>
              <a:rPr lang="en-US" altLang="ko-KR" sz="1000" dirty="0" err="1"/>
              <a:t>maven.compiler.target</a:t>
            </a:r>
            <a:r>
              <a:rPr lang="en-US" altLang="ko-KR" sz="1000" dirty="0"/>
              <a:t>&gt;</a:t>
            </a:r>
          </a:p>
          <a:p>
            <a:r>
              <a:rPr lang="en-US" altLang="ko-KR" sz="1000" dirty="0"/>
              <a:t>  &lt;/properties&gt;</a:t>
            </a:r>
          </a:p>
          <a:p>
            <a:r>
              <a:rPr lang="en-US" altLang="ko-KR" sz="1000" dirty="0"/>
              <a:t>    &lt;dependencies&gt;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org.springframework.boot</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&gt;spring-boot-starter-web&lt;/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a:t>
            </a:r>
            <a:r>
              <a:rPr lang="en-US" altLang="ko-KR" sz="1000" dirty="0" err="1"/>
              <a:t>kafka</a:t>
            </a:r>
            <a:r>
              <a:rPr lang="en-US" altLang="ko-KR" sz="1000" dirty="0"/>
              <a:t>&lt;/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&gt;spring-core&lt;/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&gt;spring-beans&lt;/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p:txBody>
      </p:sp>
      <p:sp>
        <p:nvSpPr>
          <p:cNvPr id="10" name="TextBox 9">
            <a:extLst>
              <a:ext uri="{FF2B5EF4-FFF2-40B4-BE49-F238E27FC236}">
                <a16:creationId xmlns:a16="http://schemas.microsoft.com/office/drawing/2014/main" id="{AA694B0D-6C6E-9AF8-9E54-472CF5CCEE16}"/>
              </a:ext>
            </a:extLst>
          </p:cNvPr>
          <p:cNvSpPr txBox="1"/>
          <p:nvPr/>
        </p:nvSpPr>
        <p:spPr>
          <a:xfrm>
            <a:off x="7967352" y="635958"/>
            <a:ext cx="3151825" cy="6093976"/>
          </a:xfrm>
          <a:prstGeom prst="rect">
            <a:avLst/>
          </a:prstGeom>
          <a:solidFill>
            <a:schemeClr val="bg1"/>
          </a:solidFill>
          <a:ln>
            <a:solidFill>
              <a:schemeClr val="accent1"/>
            </a:solidFill>
          </a:ln>
        </p:spPr>
        <p:txBody>
          <a:bodyPr wrap="none" rtlCol="0">
            <a:spAutoFit/>
          </a:bodyPr>
          <a:lstStyle/>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&gt;spring-messaging&lt;/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org.apache.kafka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&gt;kafka_2.13&lt;/</a:t>
            </a:r>
            <a:r>
              <a:rPr lang="en-US" altLang="ko-KR" sz="1000" dirty="0" err="1"/>
              <a:t>artifactId</a:t>
            </a:r>
            <a:r>
              <a:rPr lang="en-US" altLang="ko-KR" sz="1000" dirty="0"/>
              <a:t>&gt;</a:t>
            </a:r>
          </a:p>
          <a:p>
            <a:r>
              <a:rPr lang="en-US" altLang="ko-KR" sz="1000" dirty="0"/>
              <a:t>    &lt;version&gt;3.4.0&lt;/version&gt;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&gt;slf4j-api&lt;/</a:t>
            </a:r>
            <a:r>
              <a:rPr lang="en-US" altLang="ko-KR" sz="1000" dirty="0" err="1"/>
              <a:t>artifactId</a:t>
            </a:r>
            <a:r>
              <a:rPr lang="en-US" altLang="ko-KR" sz="1000" dirty="0"/>
              <a:t>&gt;</a:t>
            </a:r>
          </a:p>
          <a:p>
            <a:r>
              <a:rPr lang="en-US" altLang="ko-KR" sz="1000" dirty="0"/>
              <a:t>     &lt;version&gt;1.7.5&lt;/version&gt;</a:t>
            </a:r>
          </a:p>
          <a:p>
            <a:r>
              <a:rPr lang="en-US" altLang="ko-KR" sz="1000" dirty="0"/>
              <a:t> &lt;/dependency&gt;</a:t>
            </a:r>
          </a:p>
          <a:p>
            <a:r>
              <a:rPr lang="en-US" altLang="ko-KR" sz="1000" dirty="0"/>
              <a:t> &lt;dependency&gt;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&gt;slf4j-simple&lt;/</a:t>
            </a:r>
            <a:r>
              <a:rPr lang="en-US" altLang="ko-KR" sz="1000" dirty="0" err="1"/>
              <a:t>artifactId</a:t>
            </a:r>
            <a:r>
              <a:rPr lang="en-US" altLang="ko-KR" sz="1000" dirty="0"/>
              <a:t>&gt;</a:t>
            </a:r>
          </a:p>
          <a:p>
            <a:r>
              <a:rPr lang="en-US" altLang="ko-KR" sz="1000" dirty="0"/>
              <a:t>     &lt;version&gt;1.6.4&lt;/version&gt;</a:t>
            </a:r>
          </a:p>
          <a:p>
            <a:r>
              <a:rPr lang="en-US" altLang="ko-KR" sz="1000" dirty="0"/>
              <a:t> &lt;/dependency&gt;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-core&lt;/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jackson-databind</a:t>
            </a:r>
            <a:r>
              <a:rPr lang="en-US" altLang="ko-KR" sz="1000" dirty="0"/>
              <a:t>&lt;/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-annotations&lt;/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endParaRPr lang="en-US" altLang="ko-KR" sz="1000" dirty="0"/>
          </a:p>
          <a:p>
            <a:r>
              <a:rPr lang="en-US" altLang="ko-KR" sz="1000" dirty="0"/>
              <a:t>    &lt;/dependencies&gt;</a:t>
            </a:r>
          </a:p>
          <a:p>
            <a:r>
              <a:rPr lang="en-US" altLang="ko-KR" sz="1000" dirty="0"/>
              <a:t>&lt;/project&gt;</a:t>
            </a:r>
            <a:endParaRPr lang="ko-KR" altLang="en-US" sz="1000" dirty="0"/>
          </a:p>
        </p:txBody>
      </p:sp>
      <p:sp>
        <p:nvSpPr>
          <p:cNvPr id="11" name="TextBox 10">
            <a:extLst>
              <a:ext uri="{FF2B5EF4-FFF2-40B4-BE49-F238E27FC236}">
                <a16:creationId xmlns:a16="http://schemas.microsoft.com/office/drawing/2014/main" id="{FB7E0650-6B14-FDB5-DAA6-CF7EF5EBE14D}"/>
              </a:ext>
            </a:extLst>
          </p:cNvPr>
          <p:cNvSpPr txBox="1"/>
          <p:nvPr/>
        </p:nvSpPr>
        <p:spPr>
          <a:xfrm>
            <a:off x="764487" y="6396335"/>
            <a:ext cx="6535764" cy="461665"/>
          </a:xfrm>
          <a:prstGeom prst="rect">
            <a:avLst/>
          </a:prstGeom>
          <a:solidFill>
            <a:schemeClr val="bg1"/>
          </a:solidFill>
          <a:ln>
            <a:solidFill>
              <a:schemeClr val="accent1"/>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dependency </a:t>
            </a:r>
            <a:r>
              <a:rPr lang="ko-KR" altLang="en-US" sz="1200" dirty="0"/>
              <a:t>중 </a:t>
            </a:r>
            <a:r>
              <a:rPr lang="en-US" altLang="ko-KR" sz="1200" dirty="0"/>
              <a:t>spring~ </a:t>
            </a:r>
            <a:r>
              <a:rPr lang="ko-KR" altLang="en-US" sz="1200" dirty="0"/>
              <a:t>은 </a:t>
            </a:r>
            <a:r>
              <a:rPr lang="en-US" altLang="ko-KR" sz="1200" dirty="0" err="1"/>
              <a:t>Json</a:t>
            </a:r>
            <a:r>
              <a:rPr lang="en-US" altLang="ko-KR" sz="1200" dirty="0"/>
              <a:t> </a:t>
            </a:r>
            <a:r>
              <a:rPr lang="ko-KR" altLang="en-US" sz="1200" dirty="0"/>
              <a:t>직렬화</a:t>
            </a:r>
            <a:r>
              <a:rPr lang="en-US" altLang="ko-KR" sz="1200" dirty="0"/>
              <a:t>/</a:t>
            </a:r>
            <a:r>
              <a:rPr lang="ko-KR" altLang="en-US" sz="1200" dirty="0"/>
              <a:t>역직렬화 및 관련 </a:t>
            </a:r>
            <a:r>
              <a:rPr lang="en-US" altLang="ko-KR" sz="1200" dirty="0"/>
              <a:t>Util </a:t>
            </a:r>
            <a:r>
              <a:rPr lang="ko-KR" altLang="en-US" sz="1200" dirty="0"/>
              <a:t>클래스를 사용하기 위해 추가함</a:t>
            </a:r>
            <a:endParaRPr lang="en-US" altLang="ko-KR" sz="1200" dirty="0"/>
          </a:p>
          <a:p>
            <a:r>
              <a:rPr lang="en-US" altLang="ko-KR" sz="1200" dirty="0"/>
              <a:t> - </a:t>
            </a:r>
            <a:r>
              <a:rPr lang="en-US" altLang="ko-KR" sz="1200" dirty="0" err="1"/>
              <a:t>org.springframework.kafka.support.serializer.JsonSerializer</a:t>
            </a:r>
            <a:endParaRPr lang="ko-KR" altLang="en-US" sz="1200" dirty="0"/>
          </a:p>
        </p:txBody>
      </p:sp>
    </p:spTree>
    <p:extLst>
      <p:ext uri="{BB962C8B-B14F-4D97-AF65-F5344CB8AC3E}">
        <p14:creationId xmlns:p14="http://schemas.microsoft.com/office/powerpoint/2010/main" val="25551025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POJO Class to Serialize/Deserialize</a:t>
            </a:r>
            <a:endParaRPr lang="ko-KR" altLang="en-US" dirty="0"/>
          </a:p>
        </p:txBody>
      </p:sp>
      <p:sp>
        <p:nvSpPr>
          <p:cNvPr id="2" name="TextBox 1">
            <a:extLst>
              <a:ext uri="{FF2B5EF4-FFF2-40B4-BE49-F238E27FC236}">
                <a16:creationId xmlns:a16="http://schemas.microsoft.com/office/drawing/2014/main" id="{D53D4298-9E08-A82C-ECC5-4E5D4E4C93FB}"/>
              </a:ext>
            </a:extLst>
          </p:cNvPr>
          <p:cNvSpPr txBox="1"/>
          <p:nvPr/>
        </p:nvSpPr>
        <p:spPr>
          <a:xfrm>
            <a:off x="5815508" y="867747"/>
            <a:ext cx="6117380" cy="5601533"/>
          </a:xfrm>
          <a:prstGeom prst="rect">
            <a:avLst/>
          </a:prstGeom>
          <a:solidFill>
            <a:schemeClr val="bg1"/>
          </a:solidFill>
          <a:ln>
            <a:solidFill>
              <a:schemeClr val="accent1"/>
            </a:solidFill>
          </a:ln>
        </p:spPr>
        <p:txBody>
          <a:bodyPr wrap="none" rtlCol="0">
            <a:spAutoFit/>
          </a:bodyPr>
          <a:lstStyle/>
          <a:p>
            <a:r>
              <a:rPr lang="en-US" altLang="ko-KR" sz="1600" dirty="0"/>
              <a:t>class User</a:t>
            </a:r>
          </a:p>
          <a:p>
            <a:r>
              <a:rPr lang="en-US" altLang="ko-KR" sz="1600" dirty="0"/>
              <a:t>{</a:t>
            </a:r>
          </a:p>
          <a:p>
            <a:r>
              <a:rPr lang="en-US" altLang="ko-KR" sz="1600" dirty="0"/>
              <a:t>    private String </a:t>
            </a:r>
            <a:r>
              <a:rPr lang="en-US" altLang="ko-KR" sz="1600" b="1" dirty="0" err="1">
                <a:solidFill>
                  <a:srgbClr val="0000FF"/>
                </a:solidFill>
              </a:rPr>
              <a:t>userId</a:t>
            </a:r>
            <a:r>
              <a:rPr lang="en-US" altLang="ko-KR" sz="1600" dirty="0"/>
              <a:t>;</a:t>
            </a:r>
          </a:p>
          <a:p>
            <a:r>
              <a:rPr lang="en-US" altLang="ko-KR" sz="1600" dirty="0"/>
              <a:t>    private String </a:t>
            </a:r>
            <a:r>
              <a:rPr lang="en-US" altLang="ko-KR" sz="1600" b="1" dirty="0">
                <a:solidFill>
                  <a:srgbClr val="0000FF"/>
                </a:solidFill>
              </a:rPr>
              <a:t>name</a:t>
            </a:r>
            <a:r>
              <a:rPr lang="en-US" altLang="ko-KR" sz="1600" dirty="0"/>
              <a:t>;</a:t>
            </a:r>
          </a:p>
          <a:p>
            <a:endParaRPr lang="en-US" altLang="ko-KR" sz="1600" dirty="0"/>
          </a:p>
          <a:p>
            <a:r>
              <a:rPr lang="en-US" altLang="ko-KR" sz="1600" dirty="0"/>
              <a:t>	public String </a:t>
            </a:r>
            <a:r>
              <a:rPr lang="en-US" altLang="ko-KR" sz="1600" dirty="0" err="1"/>
              <a:t>getUserId</a:t>
            </a:r>
            <a:r>
              <a:rPr lang="en-US" altLang="ko-KR" sz="1600" dirty="0"/>
              <a:t>() {</a:t>
            </a:r>
          </a:p>
          <a:p>
            <a:r>
              <a:rPr lang="en-US" altLang="ko-KR" sz="1600" dirty="0"/>
              <a:t>		return </a:t>
            </a:r>
            <a:r>
              <a:rPr lang="en-US" altLang="ko-KR" sz="1600" dirty="0" err="1"/>
              <a:t>userId</a:t>
            </a:r>
            <a:r>
              <a:rPr lang="en-US" altLang="ko-KR" sz="1600" dirty="0"/>
              <a:t>;</a:t>
            </a:r>
          </a:p>
          <a:p>
            <a:r>
              <a:rPr lang="en-US" altLang="ko-KR" sz="1600" dirty="0"/>
              <a:t>	}</a:t>
            </a:r>
          </a:p>
          <a:p>
            <a:r>
              <a:rPr lang="en-US" altLang="ko-KR" sz="1600" dirty="0"/>
              <a:t>	public void </a:t>
            </a:r>
            <a:r>
              <a:rPr lang="en-US" altLang="ko-KR" sz="1600" dirty="0" err="1"/>
              <a:t>setUserId</a:t>
            </a:r>
            <a:r>
              <a:rPr lang="en-US" altLang="ko-KR" sz="1600" dirty="0"/>
              <a:t>(String </a:t>
            </a:r>
            <a:r>
              <a:rPr lang="en-US" altLang="ko-KR" sz="1600" dirty="0" err="1"/>
              <a:t>userId</a:t>
            </a:r>
            <a:r>
              <a:rPr lang="en-US" altLang="ko-KR" sz="1600" dirty="0"/>
              <a:t>) {</a:t>
            </a:r>
          </a:p>
          <a:p>
            <a:r>
              <a:rPr lang="en-US" altLang="ko-KR" sz="1600" dirty="0"/>
              <a:t>		</a:t>
            </a:r>
            <a:r>
              <a:rPr lang="en-US" altLang="ko-KR" sz="1600" dirty="0" err="1"/>
              <a:t>this.userId</a:t>
            </a:r>
            <a:r>
              <a:rPr lang="en-US" altLang="ko-KR" sz="1600" dirty="0"/>
              <a:t> = </a:t>
            </a:r>
            <a:r>
              <a:rPr lang="en-US" altLang="ko-KR" sz="1600" dirty="0" err="1"/>
              <a:t>userId</a:t>
            </a:r>
            <a:r>
              <a:rPr lang="en-US" altLang="ko-KR" sz="1600" dirty="0"/>
              <a:t>;</a:t>
            </a:r>
          </a:p>
          <a:p>
            <a:r>
              <a:rPr lang="en-US" altLang="ko-KR" sz="1600" dirty="0"/>
              <a:t>	}</a:t>
            </a:r>
          </a:p>
          <a:p>
            <a:r>
              <a:rPr lang="en-US" altLang="ko-KR" sz="1600" dirty="0"/>
              <a:t>	public String </a:t>
            </a:r>
            <a:r>
              <a:rPr lang="en-US" altLang="ko-KR" sz="1600" dirty="0" err="1"/>
              <a:t>getName</a:t>
            </a:r>
            <a:r>
              <a:rPr lang="en-US" altLang="ko-KR" sz="1600" dirty="0"/>
              <a:t>() {</a:t>
            </a:r>
          </a:p>
          <a:p>
            <a:r>
              <a:rPr lang="en-US" altLang="ko-KR" sz="1600" dirty="0"/>
              <a:t>		return name;</a:t>
            </a:r>
          </a:p>
          <a:p>
            <a:r>
              <a:rPr lang="en-US" altLang="ko-KR" sz="1600" dirty="0"/>
              <a:t>	}</a:t>
            </a:r>
          </a:p>
          <a:p>
            <a:r>
              <a:rPr lang="en-US" altLang="ko-KR" sz="1600" dirty="0"/>
              <a:t>	public void </a:t>
            </a:r>
            <a:r>
              <a:rPr lang="en-US" altLang="ko-KR" sz="1600" dirty="0" err="1"/>
              <a:t>setName</a:t>
            </a:r>
            <a:r>
              <a:rPr lang="en-US" altLang="ko-KR" sz="1600" dirty="0"/>
              <a:t>(String name) {</a:t>
            </a:r>
          </a:p>
          <a:p>
            <a:r>
              <a:rPr lang="en-US" altLang="ko-KR" sz="1600" dirty="0"/>
              <a:t>		this.name = name;</a:t>
            </a:r>
          </a:p>
          <a:p>
            <a:r>
              <a:rPr lang="en-US" altLang="ko-KR" sz="1600" dirty="0"/>
              <a:t>	}</a:t>
            </a:r>
          </a:p>
          <a:p>
            <a:r>
              <a:rPr lang="en-US" altLang="ko-KR" sz="1600" dirty="0"/>
              <a:t>	public String </a:t>
            </a:r>
            <a:r>
              <a:rPr lang="en-US" altLang="ko-KR" sz="1600" dirty="0" err="1"/>
              <a:t>toString</a:t>
            </a:r>
            <a:r>
              <a:rPr lang="en-US" altLang="ko-KR" sz="1600" dirty="0"/>
              <a:t>() {</a:t>
            </a:r>
          </a:p>
          <a:p>
            <a:r>
              <a:rPr lang="en-US" altLang="ko-KR" sz="1600" dirty="0"/>
              <a:t>		return "User [</a:t>
            </a:r>
            <a:r>
              <a:rPr lang="en-US" altLang="ko-KR" sz="1600" dirty="0" err="1"/>
              <a:t>userId</a:t>
            </a:r>
            <a:r>
              <a:rPr lang="en-US" altLang="ko-KR" sz="1600" dirty="0"/>
              <a:t>=" + </a:t>
            </a:r>
            <a:r>
              <a:rPr lang="en-US" altLang="ko-KR" sz="1600" dirty="0" err="1"/>
              <a:t>userId</a:t>
            </a:r>
            <a:r>
              <a:rPr lang="en-US" altLang="ko-KR" sz="1600" dirty="0"/>
              <a:t> + " name="+ name + "]";</a:t>
            </a:r>
          </a:p>
          <a:p>
            <a:r>
              <a:rPr lang="en-US" altLang="ko-KR" sz="1600" dirty="0"/>
              <a:t>	}</a:t>
            </a:r>
          </a:p>
          <a:p>
            <a:r>
              <a:rPr lang="en-US" altLang="ko-KR" sz="1600" dirty="0"/>
              <a:t>}</a:t>
            </a:r>
          </a:p>
          <a:p>
            <a:endParaRPr lang="ko-KR" altLang="en-US" sz="1600" dirty="0"/>
          </a:p>
        </p:txBody>
      </p:sp>
    </p:spTree>
    <p:extLst>
      <p:ext uri="{BB962C8B-B14F-4D97-AF65-F5344CB8AC3E}">
        <p14:creationId xmlns:p14="http://schemas.microsoft.com/office/powerpoint/2010/main" val="8464457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Producing JSON Message to Topic (1/2)</a:t>
            </a:r>
            <a:endParaRPr lang="ko-KR" altLang="en-US" dirty="0"/>
          </a:p>
        </p:txBody>
      </p:sp>
      <p:sp>
        <p:nvSpPr>
          <p:cNvPr id="2" name="TextBox 1">
            <a:extLst>
              <a:ext uri="{FF2B5EF4-FFF2-40B4-BE49-F238E27FC236}">
                <a16:creationId xmlns:a16="http://schemas.microsoft.com/office/drawing/2014/main" id="{3E37EC61-62AD-7C2A-AF2B-47D15F653272}"/>
              </a:ext>
            </a:extLst>
          </p:cNvPr>
          <p:cNvSpPr txBox="1"/>
          <p:nvPr/>
        </p:nvSpPr>
        <p:spPr>
          <a:xfrm>
            <a:off x="3538837" y="555877"/>
            <a:ext cx="8333050" cy="5262979"/>
          </a:xfrm>
          <a:prstGeom prst="rect">
            <a:avLst/>
          </a:prstGeom>
          <a:solidFill>
            <a:schemeClr val="bg1"/>
          </a:solidFill>
          <a:ln>
            <a:solidFill>
              <a:schemeClr val="accent1"/>
            </a:solidFill>
          </a:ln>
        </p:spPr>
        <p:txBody>
          <a:bodyPr wrap="none" rtlCol="0">
            <a:spAutoFit/>
          </a:bodyPr>
          <a:lstStyle/>
          <a:p>
            <a:r>
              <a:rPr lang="en-US" altLang="ko-KR" sz="1400" dirty="0"/>
              <a:t>public class </a:t>
            </a:r>
            <a:r>
              <a:rPr lang="en-US" altLang="ko-KR" sz="1400" dirty="0" err="1"/>
              <a:t>MyProducerJSON</a:t>
            </a:r>
            <a:r>
              <a:rPr lang="en-US" altLang="ko-KR" sz="1400" dirty="0"/>
              <a:t> {</a:t>
            </a:r>
          </a:p>
          <a:p>
            <a:r>
              <a:rPr lang="en-US" altLang="ko-KR" sz="1400" dirty="0"/>
              <a:t>    public static void main(String[] </a:t>
            </a:r>
            <a:r>
              <a:rPr lang="en-US" altLang="ko-KR" sz="1400" dirty="0" err="1"/>
              <a:t>args</a:t>
            </a:r>
            <a:r>
              <a:rPr lang="en-US" altLang="ko-KR" sz="1400" dirty="0"/>
              <a:t>) throws Exception {</a:t>
            </a:r>
          </a:p>
          <a:p>
            <a:r>
              <a:rPr lang="en-US" altLang="ko-KR" sz="1400" dirty="0"/>
              <a:t>         Properties props = new Properties();</a:t>
            </a:r>
          </a:p>
          <a:p>
            <a:r>
              <a:rPr lang="en-US" altLang="ko-KR" sz="1400" dirty="0"/>
              <a:t>         </a:t>
            </a:r>
            <a:r>
              <a:rPr lang="en-US" altLang="ko-KR" sz="1400" dirty="0" err="1"/>
              <a:t>props.put</a:t>
            </a:r>
            <a:r>
              <a:rPr lang="en-US" altLang="ko-KR" sz="1400" dirty="0"/>
              <a:t>("</a:t>
            </a:r>
            <a:r>
              <a:rPr lang="en-US" altLang="ko-KR" sz="1400" dirty="0" err="1"/>
              <a:t>bootstrap.servers</a:t>
            </a:r>
            <a:r>
              <a:rPr lang="en-US" altLang="ko-KR" sz="1400" dirty="0"/>
              <a:t>", "master:9092,slave1:9092,slave2:9092");</a:t>
            </a:r>
          </a:p>
          <a:p>
            <a:r>
              <a:rPr lang="en-US" altLang="ko-KR" sz="1400" dirty="0"/>
              <a:t>         </a:t>
            </a:r>
            <a:r>
              <a:rPr lang="en-US" altLang="ko-KR" sz="1400" dirty="0" err="1"/>
              <a:t>props.put</a:t>
            </a:r>
            <a:r>
              <a:rPr lang="en-US" altLang="ko-KR" sz="1400" dirty="0"/>
              <a:t>("acks", "1");</a:t>
            </a:r>
          </a:p>
          <a:p>
            <a:r>
              <a:rPr lang="en-US" altLang="ko-KR" sz="1400" dirty="0"/>
              <a:t>         </a:t>
            </a:r>
            <a:r>
              <a:rPr lang="en-US" altLang="ko-KR" sz="1400" dirty="0" err="1"/>
              <a:t>props.put</a:t>
            </a:r>
            <a:r>
              <a:rPr lang="en-US" altLang="ko-KR" sz="1400" dirty="0"/>
              <a:t>("retries", 0);</a:t>
            </a:r>
          </a:p>
          <a:p>
            <a:r>
              <a:rPr lang="en-US" altLang="ko-KR" sz="1400" dirty="0"/>
              <a:t>         </a:t>
            </a:r>
            <a:r>
              <a:rPr lang="en-US" altLang="ko-KR" sz="1400" dirty="0" err="1"/>
              <a:t>props.put</a:t>
            </a:r>
            <a:r>
              <a:rPr lang="en-US" altLang="ko-KR" sz="1400" dirty="0"/>
              <a:t>("</a:t>
            </a:r>
            <a:r>
              <a:rPr lang="en-US" altLang="ko-KR" sz="1400" dirty="0" err="1"/>
              <a:t>key.serializer</a:t>
            </a:r>
            <a:r>
              <a:rPr lang="en-US" altLang="ko-KR" sz="1400" dirty="0"/>
              <a:t>", "</a:t>
            </a:r>
            <a:r>
              <a:rPr lang="en-US" altLang="ko-KR" sz="1400" dirty="0" err="1"/>
              <a:t>org.apache.kafka.common.serialization.StringSerializer</a:t>
            </a:r>
            <a:r>
              <a:rPr lang="en-US" altLang="ko-KR" sz="1400" dirty="0"/>
              <a:t>");</a:t>
            </a:r>
          </a:p>
          <a:p>
            <a:r>
              <a:rPr lang="en-US" altLang="ko-KR" sz="1400" dirty="0"/>
              <a:t>         </a:t>
            </a:r>
            <a:r>
              <a:rPr lang="en-US" altLang="ko-KR" sz="1400" dirty="0" err="1"/>
              <a:t>props.put</a:t>
            </a:r>
            <a:r>
              <a:rPr lang="en-US" altLang="ko-KR" sz="1400" dirty="0"/>
              <a:t>("</a:t>
            </a:r>
            <a:r>
              <a:rPr lang="en-US" altLang="ko-KR" sz="1400" b="1" dirty="0" err="1">
                <a:solidFill>
                  <a:srgbClr val="0000FF"/>
                </a:solidFill>
              </a:rPr>
              <a:t>value.serializer</a:t>
            </a:r>
            <a:r>
              <a:rPr lang="en-US" altLang="ko-KR" sz="1400" dirty="0"/>
              <a:t>", "</a:t>
            </a:r>
            <a:r>
              <a:rPr lang="en-US" altLang="ko-KR" sz="1400" b="1" dirty="0" err="1">
                <a:solidFill>
                  <a:srgbClr val="0000FF"/>
                </a:solidFill>
              </a:rPr>
              <a:t>org.springframework.kafka.support.serializer.JsonSerializer</a:t>
            </a:r>
            <a:r>
              <a:rPr lang="en-US" altLang="ko-KR" sz="1400" dirty="0"/>
              <a:t>");</a:t>
            </a:r>
          </a:p>
          <a:p>
            <a:endParaRPr lang="en-US" altLang="ko-KR" sz="1400" dirty="0"/>
          </a:p>
          <a:p>
            <a:r>
              <a:rPr lang="en-US" altLang="ko-KR" sz="1400" dirty="0"/>
              <a:t>         </a:t>
            </a:r>
            <a:r>
              <a:rPr lang="en-US" altLang="ko-KR" sz="1400" dirty="0" err="1"/>
              <a:t>KafkaProducer</a:t>
            </a:r>
            <a:r>
              <a:rPr lang="en-US" altLang="ko-KR" sz="1400" dirty="0"/>
              <a:t>&lt;String, Object&gt; producer = new </a:t>
            </a:r>
            <a:r>
              <a:rPr lang="en-US" altLang="ko-KR" sz="1400" dirty="0" err="1"/>
              <a:t>KafkaProducer</a:t>
            </a:r>
            <a:r>
              <a:rPr lang="en-US" altLang="ko-KR" sz="1400" dirty="0"/>
              <a:t>&lt;&gt;(props);</a:t>
            </a:r>
          </a:p>
          <a:p>
            <a:endParaRPr lang="en-US" altLang="ko-KR" sz="1400" dirty="0"/>
          </a:p>
          <a:p>
            <a:r>
              <a:rPr lang="en-US" altLang="ko-KR" sz="1400" dirty="0"/>
              <a:t>        String s;</a:t>
            </a:r>
          </a:p>
          <a:p>
            <a:r>
              <a:rPr lang="en-US" altLang="ko-KR" sz="1400" dirty="0"/>
              <a:t>        Process p;</a:t>
            </a:r>
          </a:p>
          <a:p>
            <a:r>
              <a:rPr lang="en-US" altLang="ko-KR" sz="1400" dirty="0"/>
              <a:t>        try {</a:t>
            </a:r>
          </a:p>
          <a:p>
            <a:r>
              <a:rPr lang="en-US" altLang="ko-KR" sz="1400" dirty="0"/>
              <a:t>	    for(int </a:t>
            </a:r>
            <a:r>
              <a:rPr lang="en-US" altLang="ko-KR" sz="1400" dirty="0" err="1"/>
              <a:t>i</a:t>
            </a:r>
            <a:r>
              <a:rPr lang="en-US" altLang="ko-KR" sz="1400" dirty="0"/>
              <a:t>=0;i&lt;10;i++){</a:t>
            </a:r>
          </a:p>
          <a:p>
            <a:r>
              <a:rPr lang="en-US" altLang="ko-KR" sz="1400" dirty="0"/>
              <a:t>	</a:t>
            </a:r>
            <a:r>
              <a:rPr lang="en-US" altLang="ko-KR" sz="1400" b="1" dirty="0">
                <a:solidFill>
                  <a:srgbClr val="0000FF"/>
                </a:solidFill>
              </a:rPr>
              <a:t>        User </a:t>
            </a:r>
            <a:r>
              <a:rPr lang="en-US" altLang="ko-KR" sz="1400" b="1" dirty="0" err="1">
                <a:solidFill>
                  <a:srgbClr val="0000FF"/>
                </a:solidFill>
              </a:rPr>
              <a:t>user</a:t>
            </a:r>
            <a:r>
              <a:rPr lang="en-US" altLang="ko-KR" sz="1400" b="1" dirty="0">
                <a:solidFill>
                  <a:srgbClr val="0000FF"/>
                </a:solidFill>
              </a:rPr>
              <a:t> = new User();</a:t>
            </a:r>
          </a:p>
          <a:p>
            <a:r>
              <a:rPr lang="en-US" altLang="ko-KR" sz="1400" b="1" dirty="0">
                <a:solidFill>
                  <a:srgbClr val="0000FF"/>
                </a:solidFill>
              </a:rPr>
              <a:t>                </a:t>
            </a:r>
            <a:r>
              <a:rPr lang="en-US" altLang="ko-KR" sz="1400" b="1" dirty="0" err="1">
                <a:solidFill>
                  <a:srgbClr val="0000FF"/>
                </a:solidFill>
              </a:rPr>
              <a:t>user.setUserId</a:t>
            </a:r>
            <a:r>
              <a:rPr lang="en-US" altLang="ko-KR" sz="1400" b="1" dirty="0">
                <a:solidFill>
                  <a:srgbClr val="0000FF"/>
                </a:solidFill>
              </a:rPr>
              <a:t>(</a:t>
            </a:r>
            <a:r>
              <a:rPr lang="en-US" altLang="ko-KR" sz="1400" b="1" dirty="0" err="1">
                <a:solidFill>
                  <a:srgbClr val="0000FF"/>
                </a:solidFill>
              </a:rPr>
              <a:t>Integer.toString</a:t>
            </a:r>
            <a:r>
              <a:rPr lang="en-US" altLang="ko-KR" sz="1400" b="1" dirty="0">
                <a:solidFill>
                  <a:srgbClr val="0000FF"/>
                </a:solidFill>
              </a:rPr>
              <a:t>(</a:t>
            </a:r>
            <a:r>
              <a:rPr lang="en-US" altLang="ko-KR" sz="1400" b="1" dirty="0" err="1">
                <a:solidFill>
                  <a:srgbClr val="0000FF"/>
                </a:solidFill>
              </a:rPr>
              <a:t>i</a:t>
            </a:r>
            <a:r>
              <a:rPr lang="en-US" altLang="ko-KR" sz="1400" b="1" dirty="0">
                <a:solidFill>
                  <a:srgbClr val="0000FF"/>
                </a:solidFill>
              </a:rPr>
              <a:t>));</a:t>
            </a:r>
          </a:p>
          <a:p>
            <a:r>
              <a:rPr lang="en-US" altLang="ko-KR" sz="1400" b="1" dirty="0">
                <a:solidFill>
                  <a:srgbClr val="0000FF"/>
                </a:solidFill>
              </a:rPr>
              <a:t>                </a:t>
            </a:r>
            <a:r>
              <a:rPr lang="en-US" altLang="ko-KR" sz="1400" b="1" dirty="0" err="1">
                <a:solidFill>
                  <a:srgbClr val="0000FF"/>
                </a:solidFill>
              </a:rPr>
              <a:t>user.setName</a:t>
            </a:r>
            <a:r>
              <a:rPr lang="en-US" altLang="ko-KR" sz="1400" b="1" dirty="0">
                <a:solidFill>
                  <a:srgbClr val="0000FF"/>
                </a:solidFill>
              </a:rPr>
              <a:t>("</a:t>
            </a:r>
            <a:r>
              <a:rPr lang="en-US" altLang="ko-KR" sz="1400" b="1" dirty="0" err="1">
                <a:solidFill>
                  <a:srgbClr val="0000FF"/>
                </a:solidFill>
              </a:rPr>
              <a:t>wonyong</a:t>
            </a:r>
            <a:r>
              <a:rPr lang="en-US" altLang="ko-KR" sz="1400" b="1" dirty="0">
                <a:solidFill>
                  <a:srgbClr val="0000FF"/>
                </a:solidFill>
              </a:rPr>
              <a:t>");</a:t>
            </a:r>
          </a:p>
          <a:p>
            <a:r>
              <a:rPr lang="en-US" altLang="ko-KR" sz="1400" dirty="0"/>
              <a:t>                </a:t>
            </a:r>
            <a:r>
              <a:rPr lang="en-US" altLang="ko-KR" sz="1400" dirty="0" err="1"/>
              <a:t>producer.send</a:t>
            </a:r>
            <a:r>
              <a:rPr lang="en-US" altLang="ko-KR" sz="1400" dirty="0"/>
              <a:t>(new </a:t>
            </a:r>
            <a:r>
              <a:rPr lang="en-US" altLang="ko-KR" sz="1400" dirty="0" err="1"/>
              <a:t>ProducerRecord</a:t>
            </a:r>
            <a:r>
              <a:rPr lang="en-US" altLang="ko-KR" sz="1400" dirty="0"/>
              <a:t>&lt;String, Object&gt;("</a:t>
            </a:r>
            <a:r>
              <a:rPr lang="en-US" altLang="ko-KR" sz="1400" dirty="0" err="1"/>
              <a:t>kopo</a:t>
            </a:r>
            <a:r>
              <a:rPr lang="en-US" altLang="ko-KR" sz="1400" dirty="0"/>
              <a:t>-topic", "key "+</a:t>
            </a:r>
            <a:r>
              <a:rPr lang="en-US" altLang="ko-KR" sz="1400" dirty="0" err="1"/>
              <a:t>i</a:t>
            </a:r>
            <a:r>
              <a:rPr lang="en-US" altLang="ko-KR" sz="1400" dirty="0"/>
              <a:t>, </a:t>
            </a:r>
            <a:r>
              <a:rPr lang="en-US" altLang="ko-KR" sz="1400" b="1" dirty="0">
                <a:solidFill>
                  <a:srgbClr val="0000FF"/>
                </a:solidFill>
              </a:rPr>
              <a:t>user</a:t>
            </a:r>
            <a:r>
              <a:rPr lang="en-US" altLang="ko-KR" sz="1400" dirty="0"/>
              <a:t>));</a:t>
            </a:r>
          </a:p>
          <a:p>
            <a:r>
              <a:rPr lang="en-US" altLang="ko-KR" sz="1400" dirty="0"/>
              <a:t>            }</a:t>
            </a:r>
          </a:p>
          <a:p>
            <a:r>
              <a:rPr lang="en-US" altLang="ko-KR" sz="1400" dirty="0"/>
              <a:t>            </a:t>
            </a:r>
            <a:r>
              <a:rPr lang="en-US" altLang="ko-KR" sz="1400" dirty="0" err="1"/>
              <a:t>producer.close</a:t>
            </a:r>
            <a:r>
              <a:rPr lang="en-US" altLang="ko-KR" sz="1400" dirty="0"/>
              <a:t>();</a:t>
            </a:r>
          </a:p>
          <a:p>
            <a:r>
              <a:rPr lang="en-US" altLang="ko-KR" sz="1400" dirty="0"/>
              <a:t>        } catch (Exception e) {</a:t>
            </a:r>
          </a:p>
          <a:p>
            <a:r>
              <a:rPr lang="en-US" altLang="ko-KR" sz="1400" dirty="0"/>
              <a:t>        }</a:t>
            </a:r>
          </a:p>
          <a:p>
            <a:r>
              <a:rPr lang="en-US" altLang="ko-KR" sz="1400" dirty="0"/>
              <a:t>    }}</a:t>
            </a:r>
            <a:endParaRPr lang="ko-KR" altLang="en-US" sz="1400" dirty="0"/>
          </a:p>
        </p:txBody>
      </p:sp>
      <p:sp>
        <p:nvSpPr>
          <p:cNvPr id="5" name="TextBox 4">
            <a:extLst>
              <a:ext uri="{FF2B5EF4-FFF2-40B4-BE49-F238E27FC236}">
                <a16:creationId xmlns:a16="http://schemas.microsoft.com/office/drawing/2014/main" id="{311B50FB-C038-2271-C11E-8F07C3019EA4}"/>
              </a:ext>
            </a:extLst>
          </p:cNvPr>
          <p:cNvSpPr txBox="1"/>
          <p:nvPr/>
        </p:nvSpPr>
        <p:spPr>
          <a:xfrm>
            <a:off x="6878193" y="3450436"/>
            <a:ext cx="2412840" cy="369332"/>
          </a:xfrm>
          <a:prstGeom prst="rect">
            <a:avLst/>
          </a:prstGeom>
          <a:solidFill>
            <a:schemeClr val="bg1"/>
          </a:solidFill>
          <a:ln>
            <a:solidFill>
              <a:schemeClr val="accent1"/>
            </a:solidFill>
          </a:ln>
        </p:spPr>
        <p:txBody>
          <a:bodyPr wrap="none" rtlCol="0">
            <a:spAutoFit/>
          </a:bodyPr>
          <a:lstStyle/>
          <a:p>
            <a:r>
              <a:rPr lang="en-US" altLang="ko-KR" dirty="0"/>
              <a:t>10</a:t>
            </a:r>
            <a:r>
              <a:rPr lang="ko-KR" altLang="en-US" dirty="0"/>
              <a:t>개의 메시지를 전송</a:t>
            </a:r>
          </a:p>
        </p:txBody>
      </p:sp>
      <p:pic>
        <p:nvPicPr>
          <p:cNvPr id="7" name="그림 6">
            <a:extLst>
              <a:ext uri="{FF2B5EF4-FFF2-40B4-BE49-F238E27FC236}">
                <a16:creationId xmlns:a16="http://schemas.microsoft.com/office/drawing/2014/main" id="{54A8555B-E1F1-E118-6BF8-70B307991856}"/>
              </a:ext>
            </a:extLst>
          </p:cNvPr>
          <p:cNvPicPr>
            <a:picLocks noChangeAspect="1"/>
          </p:cNvPicPr>
          <p:nvPr/>
        </p:nvPicPr>
        <p:blipFill>
          <a:blip r:embed="rId3"/>
          <a:stretch>
            <a:fillRect/>
          </a:stretch>
        </p:blipFill>
        <p:spPr>
          <a:xfrm>
            <a:off x="456960" y="3635102"/>
            <a:ext cx="2824398" cy="1409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838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B92BFD-2A8D-61E1-DB5A-A2A16E9614DB}"/>
              </a:ext>
            </a:extLst>
          </p:cNvPr>
          <p:cNvSpPr>
            <a:spLocks noGrp="1"/>
          </p:cNvSpPr>
          <p:nvPr>
            <p:ph type="title"/>
          </p:nvPr>
        </p:nvSpPr>
        <p:spPr>
          <a:xfrm>
            <a:off x="879835" y="0"/>
            <a:ext cx="8596668" cy="1320800"/>
          </a:xfrm>
        </p:spPr>
        <p:txBody>
          <a:bodyPr/>
          <a:lstStyle/>
          <a:p>
            <a:r>
              <a:rPr lang="en-US" altLang="ko-KR" dirty="0"/>
              <a:t>Producing JSON Message to Topic (2/2)</a:t>
            </a:r>
            <a:endParaRPr lang="ko-KR" altLang="en-US" dirty="0"/>
          </a:p>
        </p:txBody>
      </p:sp>
      <p:sp>
        <p:nvSpPr>
          <p:cNvPr id="3" name="TextBox 2">
            <a:extLst>
              <a:ext uri="{FF2B5EF4-FFF2-40B4-BE49-F238E27FC236}">
                <a16:creationId xmlns:a16="http://schemas.microsoft.com/office/drawing/2014/main" id="{E45B2AB0-7B7D-C456-1CA3-8C281179335C}"/>
              </a:ext>
            </a:extLst>
          </p:cNvPr>
          <p:cNvSpPr txBox="1"/>
          <p:nvPr/>
        </p:nvSpPr>
        <p:spPr>
          <a:xfrm>
            <a:off x="495129" y="2021354"/>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com.kopo.kafka.MyProducerJSON</a:t>
            </a:r>
            <a:endParaRPr lang="ko-KR" altLang="en-US" sz="1200" dirty="0"/>
          </a:p>
        </p:txBody>
      </p:sp>
      <p:sp>
        <p:nvSpPr>
          <p:cNvPr id="6" name="TextBox 5">
            <a:extLst>
              <a:ext uri="{FF2B5EF4-FFF2-40B4-BE49-F238E27FC236}">
                <a16:creationId xmlns:a16="http://schemas.microsoft.com/office/drawing/2014/main" id="{B1C177D7-0EE7-B00E-2D82-618415F941CA}"/>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73818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with </a:t>
            </a:r>
            <a:br>
              <a:rPr lang="en-US" altLang="ko-KR" dirty="0"/>
            </a:br>
            <a:r>
              <a:rPr lang="en-US" altLang="ko-KR" dirty="0"/>
              <a:t>kafka-console-consumer.sh</a:t>
            </a:r>
            <a:endParaRPr lang="ko-KR" altLang="en-US" dirty="0"/>
          </a:p>
        </p:txBody>
      </p:sp>
      <p:sp>
        <p:nvSpPr>
          <p:cNvPr id="2" name="TextBox 1">
            <a:extLst>
              <a:ext uri="{FF2B5EF4-FFF2-40B4-BE49-F238E27FC236}">
                <a16:creationId xmlns:a16="http://schemas.microsoft.com/office/drawing/2014/main" id="{B2395038-4993-869C-D809-B2B9B6F9C237}"/>
              </a:ext>
            </a:extLst>
          </p:cNvPr>
          <p:cNvSpPr txBox="1"/>
          <p:nvPr/>
        </p:nvSpPr>
        <p:spPr>
          <a:xfrm>
            <a:off x="767645" y="1390261"/>
            <a:ext cx="11071930" cy="646331"/>
          </a:xfrm>
          <a:prstGeom prst="rect">
            <a:avLst/>
          </a:prstGeom>
          <a:solidFill>
            <a:schemeClr val="bg1"/>
          </a:solidFill>
          <a:ln>
            <a:solidFill>
              <a:schemeClr val="accent1"/>
            </a:solidFill>
          </a:ln>
        </p:spPr>
        <p:txBody>
          <a:bodyPr wrap="square" rtlCol="0">
            <a:spAutoFit/>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kopo</a:t>
            </a:r>
            <a:r>
              <a:rPr lang="en-US" altLang="ko-KR" dirty="0"/>
              <a:t>-topic</a:t>
            </a:r>
          </a:p>
        </p:txBody>
      </p:sp>
      <p:pic>
        <p:nvPicPr>
          <p:cNvPr id="6" name="그림 5">
            <a:extLst>
              <a:ext uri="{FF2B5EF4-FFF2-40B4-BE49-F238E27FC236}">
                <a16:creationId xmlns:a16="http://schemas.microsoft.com/office/drawing/2014/main" id="{97CB01FD-39E6-C6CD-DEEB-BF81224ED7A8}"/>
              </a:ext>
            </a:extLst>
          </p:cNvPr>
          <p:cNvPicPr>
            <a:picLocks noChangeAspect="1"/>
          </p:cNvPicPr>
          <p:nvPr/>
        </p:nvPicPr>
        <p:blipFill>
          <a:blip r:embed="rId3"/>
          <a:stretch>
            <a:fillRect/>
          </a:stretch>
        </p:blipFill>
        <p:spPr>
          <a:xfrm>
            <a:off x="4931228" y="2542448"/>
            <a:ext cx="6908347" cy="227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7064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(1/2)</a:t>
            </a:r>
            <a:endParaRPr lang="ko-KR" altLang="en-US" dirty="0"/>
          </a:p>
        </p:txBody>
      </p:sp>
      <p:sp>
        <p:nvSpPr>
          <p:cNvPr id="2" name="TextBox 1">
            <a:extLst>
              <a:ext uri="{FF2B5EF4-FFF2-40B4-BE49-F238E27FC236}">
                <a16:creationId xmlns:a16="http://schemas.microsoft.com/office/drawing/2014/main" id="{CD74A865-6DB7-56E7-738A-8B1CCDD4314D}"/>
              </a:ext>
            </a:extLst>
          </p:cNvPr>
          <p:cNvSpPr txBox="1"/>
          <p:nvPr/>
        </p:nvSpPr>
        <p:spPr>
          <a:xfrm>
            <a:off x="3050515" y="743680"/>
            <a:ext cx="9031062" cy="6001643"/>
          </a:xfrm>
          <a:prstGeom prst="rect">
            <a:avLst/>
          </a:prstGeom>
          <a:solidFill>
            <a:schemeClr val="bg1"/>
          </a:solidFill>
          <a:ln>
            <a:solidFill>
              <a:schemeClr val="accent1"/>
            </a:solidFill>
          </a:ln>
        </p:spPr>
        <p:txBody>
          <a:bodyPr wrap="none" rtlCol="0">
            <a:spAutoFit/>
          </a:bodyPr>
          <a:lstStyle/>
          <a:p>
            <a:r>
              <a:rPr lang="en-US" altLang="ko-KR" sz="1200" dirty="0"/>
              <a:t>import </a:t>
            </a:r>
            <a:r>
              <a:rPr lang="en-US" altLang="ko-KR" sz="1200" dirty="0" err="1"/>
              <a:t>org.springframework.kafka.support.serializer.</a:t>
            </a:r>
            <a:r>
              <a:rPr lang="en-US" altLang="ko-KR" sz="1200" b="1" dirty="0" err="1"/>
              <a:t>JsonDeserializer</a:t>
            </a:r>
            <a:r>
              <a:rPr lang="en-US" altLang="ko-KR" sz="1200" dirty="0"/>
              <a:t>;</a:t>
            </a:r>
          </a:p>
          <a:p>
            <a:r>
              <a:rPr lang="en-US" altLang="ko-KR" sz="1200" dirty="0"/>
              <a:t>public class </a:t>
            </a:r>
            <a:r>
              <a:rPr lang="en-US" altLang="ko-KR" sz="1200" dirty="0" err="1"/>
              <a:t>MyConsumerJSON</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dirty="0" err="1"/>
              <a:t>configs.put</a:t>
            </a:r>
            <a:r>
              <a:rPr lang="en-US" altLang="ko-KR" sz="1200" dirty="0"/>
              <a:t>("</a:t>
            </a:r>
            <a:r>
              <a:rPr lang="en-US" altLang="ko-KR" sz="1200" dirty="0" err="1"/>
              <a:t>bootstrap.servers</a:t>
            </a:r>
            <a:r>
              <a:rPr lang="en-US" altLang="ko-KR" sz="1200" dirty="0"/>
              <a:t>", "master:9092,slave1:9092,slave2:9092");     // </a:t>
            </a:r>
            <a:r>
              <a:rPr lang="en-US" altLang="ko-KR" sz="1200" dirty="0" err="1"/>
              <a:t>kafka</a:t>
            </a:r>
            <a:r>
              <a:rPr lang="en-US" altLang="ko-KR" sz="1200" dirty="0"/>
              <a:t> server host </a:t>
            </a:r>
            <a:r>
              <a:rPr lang="ko-KR" altLang="en-US" sz="1200" dirty="0"/>
              <a:t>및 </a:t>
            </a:r>
            <a:r>
              <a:rPr lang="en-US" altLang="ko-KR" sz="1200" dirty="0"/>
              <a:t>port</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 key </a:t>
            </a:r>
            <a:r>
              <a:rPr lang="en-US" altLang="ko-KR" sz="1200" dirty="0" err="1"/>
              <a:t>deserializer</a:t>
            </a:r>
            <a:endParaRPr lang="en-US" altLang="ko-KR" sz="1200" dirty="0"/>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b="1" dirty="0" err="1">
                <a:solidFill>
                  <a:srgbClr val="0000FF"/>
                </a:solidFill>
              </a:rPr>
              <a:t>org.springframework.kafka.support.serializer.JsonDeserializer</a:t>
            </a:r>
            <a:r>
              <a:rPr lang="en-US" altLang="ko-KR" sz="1200" dirty="0"/>
              <a:t>");  // value </a:t>
            </a:r>
            <a:r>
              <a:rPr lang="en-US" altLang="ko-KR" sz="1200" dirty="0" err="1"/>
              <a:t>deserializer</a:t>
            </a:r>
            <a:endParaRPr lang="en-US" altLang="ko-KR" sz="1200" dirty="0"/>
          </a:p>
          <a:p>
            <a:r>
              <a:rPr lang="en-US" altLang="ko-KR" sz="1200" dirty="0"/>
              <a:t>        </a:t>
            </a: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a:t>
            </a:r>
            <a:r>
              <a:rPr lang="en-US" altLang="ko-KR" sz="1200" b="1" dirty="0"/>
              <a:t>Object</a:t>
            </a:r>
            <a:r>
              <a:rPr lang="en-US" altLang="ko-KR" sz="1200" dirty="0"/>
              <a:t>&gt; consumer = new </a:t>
            </a:r>
            <a:r>
              <a:rPr lang="en-US" altLang="ko-KR" sz="1200" dirty="0" err="1"/>
              <a:t>KafkaConsumer</a:t>
            </a:r>
            <a:r>
              <a:rPr lang="en-US" altLang="ko-KR" sz="1200" dirty="0"/>
              <a:t>&lt;String, </a:t>
            </a:r>
            <a:r>
              <a:rPr lang="en-US" altLang="ko-KR" sz="1200" b="1" dirty="0"/>
              <a:t>Object</a:t>
            </a:r>
            <a:r>
              <a:rPr lang="en-US" altLang="ko-KR" sz="1200" dirty="0"/>
              <a:t>&gt;(configs);    // consumer </a:t>
            </a:r>
            <a:r>
              <a:rPr lang="ko-KR" altLang="en-US" sz="1200" dirty="0"/>
              <a:t>생성</a:t>
            </a:r>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dirty="0"/>
              <a:t>("</a:t>
            </a:r>
            <a:r>
              <a:rPr lang="en-US" altLang="ko-KR" sz="1200" dirty="0" err="1"/>
              <a:t>kopo</a:t>
            </a:r>
            <a:r>
              <a:rPr lang="en-US" altLang="ko-KR" sz="1200" dirty="0"/>
              <a:t>-topic"));      // topic </a:t>
            </a:r>
            <a:r>
              <a:rPr lang="ko-KR" altLang="en-US" sz="1200" dirty="0"/>
              <a:t>설정</a:t>
            </a:r>
          </a:p>
          <a:p>
            <a:endParaRPr lang="ko-KR" altLang="en-US" sz="1200" dirty="0"/>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a:t>
            </a:r>
            <a:r>
              <a:rPr lang="en-US" altLang="ko-KR" sz="1200" b="1" dirty="0"/>
              <a:t>Object</a:t>
            </a:r>
            <a:r>
              <a:rPr lang="en-US" altLang="ko-KR" sz="1200" dirty="0"/>
              <a:t>&gt;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a:t>
            </a:r>
            <a:r>
              <a:rPr lang="en-US" altLang="ko-KR" sz="1200" b="1" dirty="0"/>
              <a:t>Object</a:t>
            </a:r>
            <a:r>
              <a:rPr lang="en-US" altLang="ko-KR" sz="1200" dirty="0"/>
              <a:t>&gt;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dirty="0" err="1"/>
              <a:t>kopo</a:t>
            </a:r>
            <a:r>
              <a:rPr lang="en-US" altLang="ko-KR" sz="1200" dirty="0"/>
              <a:t>-</a:t>
            </a:r>
            <a:r>
              <a:rPr lang="en-US" altLang="ko-KR" sz="1200" dirty="0" err="1"/>
              <a:t>topic".equals</a:t>
            </a:r>
            <a:r>
              <a:rPr lang="en-US" altLang="ko-KR" sz="1200" dirty="0"/>
              <a:t>(s)) {</a:t>
            </a:r>
          </a:p>
          <a:p>
            <a:r>
              <a:rPr lang="en-US" altLang="ko-KR" sz="1200" dirty="0"/>
              <a:t>                    String </a:t>
            </a:r>
            <a:r>
              <a:rPr lang="en-US" altLang="ko-KR" sz="1200" dirty="0" err="1"/>
              <a:t>tmp</a:t>
            </a:r>
            <a:r>
              <a:rPr lang="en-US" altLang="ko-KR" sz="1200" dirty="0"/>
              <a:t>  = "offset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tmp</a:t>
            </a:r>
            <a:r>
              <a:rPr lang="en-US" altLang="ko-KR" sz="1200" dirty="0"/>
              <a:t>);</a:t>
            </a:r>
          </a:p>
          <a:p>
            <a:r>
              <a:rPr lang="en-US" altLang="ko-KR" sz="1200" dirty="0"/>
              <a:t>					</a:t>
            </a:r>
            <a:r>
              <a:rPr lang="en-US" altLang="ko-KR" sz="1200" b="1" dirty="0">
                <a:solidFill>
                  <a:srgbClr val="0000FF"/>
                </a:solidFill>
              </a:rPr>
              <a:t>User </a:t>
            </a:r>
            <a:r>
              <a:rPr lang="en-US" altLang="ko-KR" sz="1200" b="1" dirty="0" err="1">
                <a:solidFill>
                  <a:srgbClr val="0000FF"/>
                </a:solidFill>
              </a:rPr>
              <a:t>user</a:t>
            </a:r>
            <a:r>
              <a:rPr lang="en-US" altLang="ko-KR" sz="1200" b="1" dirty="0">
                <a:solidFill>
                  <a:srgbClr val="0000FF"/>
                </a:solidFill>
              </a:rPr>
              <a:t> = new User();</a:t>
            </a:r>
          </a:p>
          <a:p>
            <a:r>
              <a:rPr lang="en-US" altLang="ko-KR" sz="1200" b="1" dirty="0">
                <a:solidFill>
                  <a:srgbClr val="0000FF"/>
                </a:solidFill>
              </a:rPr>
              <a:t>					user = (User)</a:t>
            </a:r>
            <a:r>
              <a:rPr lang="en-US" altLang="ko-KR" sz="1200" b="1" dirty="0" err="1">
                <a:solidFill>
                  <a:srgbClr val="0000FF"/>
                </a:solidFill>
              </a:rPr>
              <a:t>record.value</a:t>
            </a:r>
            <a:r>
              <a:rPr lang="en-US" altLang="ko-KR" sz="1200" b="1" dirty="0">
                <a:solidFill>
                  <a:srgbClr val="0000FF"/>
                </a:solidFill>
              </a:rPr>
              <a:t>();</a:t>
            </a:r>
          </a:p>
          <a:p>
            <a:r>
              <a:rPr lang="en-US" altLang="ko-KR" sz="1200" dirty="0"/>
              <a:t>					</a:t>
            </a:r>
            <a:r>
              <a:rPr lang="en-US" altLang="ko-KR" sz="1200" dirty="0" err="1"/>
              <a:t>System.out.println</a:t>
            </a:r>
            <a:r>
              <a:rPr lang="en-US" altLang="ko-KR" sz="1200" dirty="0"/>
              <a:t>("User name is "+</a:t>
            </a:r>
            <a:r>
              <a:rPr lang="en-US" altLang="ko-KR" sz="1200" dirty="0" err="1"/>
              <a:t>user.getName</a:t>
            </a:r>
            <a:r>
              <a:rPr lang="en-US" altLang="ko-KR" sz="1200" dirty="0"/>
              <a:t>()+" and its id is "+</a:t>
            </a:r>
            <a:r>
              <a:rPr lang="en-US" altLang="ko-KR" sz="1200" dirty="0" err="1"/>
              <a:t>user.getUserId</a:t>
            </a:r>
            <a:r>
              <a:rPr lang="en-US" altLang="ko-KR" sz="1200" dirty="0"/>
              <a:t>());</a:t>
            </a:r>
          </a:p>
          <a:p>
            <a:r>
              <a:rPr lang="en-US" altLang="ko-KR" sz="1200" dirty="0"/>
              <a:t>                   </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    }   }</a:t>
            </a:r>
            <a:endParaRPr lang="ko-KR" altLang="en-US" sz="1200" dirty="0"/>
          </a:p>
        </p:txBody>
      </p:sp>
    </p:spTree>
    <p:extLst>
      <p:ext uri="{BB962C8B-B14F-4D97-AF65-F5344CB8AC3E}">
        <p14:creationId xmlns:p14="http://schemas.microsoft.com/office/powerpoint/2010/main" val="19164259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18746-CE32-C3D4-AF50-653C0EF86DE0}"/>
              </a:ext>
            </a:extLst>
          </p:cNvPr>
          <p:cNvSpPr txBox="1"/>
          <p:nvPr/>
        </p:nvSpPr>
        <p:spPr>
          <a:xfrm>
            <a:off x="495129" y="1095345"/>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com.kopo.kafka.MyConsumerJSON</a:t>
            </a:r>
            <a:endParaRPr lang="ko-KR" altLang="en-US" sz="1200" dirty="0"/>
          </a:p>
        </p:txBody>
      </p:sp>
      <p:sp>
        <p:nvSpPr>
          <p:cNvPr id="4" name="TextBox 3">
            <a:extLst>
              <a:ext uri="{FF2B5EF4-FFF2-40B4-BE49-F238E27FC236}">
                <a16:creationId xmlns:a16="http://schemas.microsoft.com/office/drawing/2014/main" id="{05449C27-489B-C84D-0E0B-D3C6A8C2D67C}"/>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제목 1">
            <a:extLst>
              <a:ext uri="{FF2B5EF4-FFF2-40B4-BE49-F238E27FC236}">
                <a16:creationId xmlns:a16="http://schemas.microsoft.com/office/drawing/2014/main" id="{0DDF6822-02A4-C890-E576-A5C5C964C962}"/>
              </a:ext>
            </a:extLst>
          </p:cNvPr>
          <p:cNvSpPr>
            <a:spLocks noGrp="1"/>
          </p:cNvSpPr>
          <p:nvPr>
            <p:ph type="title"/>
          </p:nvPr>
        </p:nvSpPr>
        <p:spPr>
          <a:xfrm>
            <a:off x="767645" y="-112888"/>
            <a:ext cx="8596668" cy="1320800"/>
          </a:xfrm>
        </p:spPr>
        <p:txBody>
          <a:bodyPr/>
          <a:lstStyle/>
          <a:p>
            <a:r>
              <a:rPr lang="en-US" altLang="ko-KR" dirty="0"/>
              <a:t>Consuming JSON Message (2/2)</a:t>
            </a:r>
            <a:endParaRPr lang="ko-KR" altLang="en-US" dirty="0"/>
          </a:p>
        </p:txBody>
      </p:sp>
      <p:pic>
        <p:nvPicPr>
          <p:cNvPr id="7" name="그림 6">
            <a:extLst>
              <a:ext uri="{FF2B5EF4-FFF2-40B4-BE49-F238E27FC236}">
                <a16:creationId xmlns:a16="http://schemas.microsoft.com/office/drawing/2014/main" id="{9E48D4FE-48E0-8511-E13A-ED41D9DD08D3}"/>
              </a:ext>
            </a:extLst>
          </p:cNvPr>
          <p:cNvPicPr>
            <a:picLocks noChangeAspect="1"/>
          </p:cNvPicPr>
          <p:nvPr/>
        </p:nvPicPr>
        <p:blipFill>
          <a:blip r:embed="rId3"/>
          <a:stretch>
            <a:fillRect/>
          </a:stretch>
        </p:blipFill>
        <p:spPr>
          <a:xfrm>
            <a:off x="6552174" y="3401711"/>
            <a:ext cx="5319712" cy="3049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3653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677334" y="1930400"/>
            <a:ext cx="7628691" cy="1477328"/>
          </a:xfrm>
          <a:prstGeom prst="rect">
            <a:avLst/>
          </a:prstGeom>
          <a:noFill/>
        </p:spPr>
        <p:txBody>
          <a:bodyPr wrap="none" rtlCol="0">
            <a:spAutoFit/>
          </a:bodyPr>
          <a:lstStyle/>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2"/>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3"/>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896595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a:t>
            </a:r>
            <a:r>
              <a:rPr lang="en-US" altLang="ko-KR" dirty="0" err="1"/>
              <a:t>pwd</a:t>
            </a:r>
            <a:endParaRPr lang="en-US" altLang="ko-KR" dirty="0"/>
          </a:p>
          <a:p>
            <a:r>
              <a:rPr lang="en-US" altLang="ko-KR" dirty="0">
                <a:solidFill>
                  <a:srgbClr val="0000FF"/>
                </a:solidFill>
              </a:rPr>
              <a:t>/</a:t>
            </a:r>
            <a:r>
              <a:rPr lang="en-US" altLang="ko-KR" dirty="0" err="1">
                <a:solidFill>
                  <a:srgbClr val="0000FF"/>
                </a:solidFill>
              </a:rPr>
              <a:t>usr</a:t>
            </a:r>
            <a:r>
              <a:rPr lang="en-US" altLang="ko-KR" dirty="0">
                <a:solidFill>
                  <a:srgbClr val="0000FF"/>
                </a:solidFill>
              </a:rPr>
              <a:t>/local/zookeeper/conf</a:t>
            </a:r>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FF7A5-212A-4E18-853A-E27AF3188199}"/>
              </a:ext>
            </a:extLst>
          </p:cNvPr>
          <p:cNvSpPr>
            <a:spLocks noGrp="1"/>
          </p:cNvSpPr>
          <p:nvPr>
            <p:ph type="title"/>
          </p:nvPr>
        </p:nvSpPr>
        <p:spPr/>
        <p:txBody>
          <a:bodyPr/>
          <a:lstStyle/>
          <a:p>
            <a:r>
              <a:rPr lang="en-US" altLang="ko-KR" dirty="0"/>
              <a:t>[</a:t>
            </a:r>
            <a:r>
              <a:rPr lang="ko-KR" altLang="en-US" dirty="0"/>
              <a:t>참고</a:t>
            </a:r>
            <a:r>
              <a:rPr lang="en-US" altLang="ko-KR" dirty="0"/>
              <a:t>] </a:t>
            </a:r>
            <a:r>
              <a:rPr lang="ko-KR" altLang="en-US" dirty="0"/>
              <a:t>카프카 싱글 구동</a:t>
            </a:r>
          </a:p>
        </p:txBody>
      </p:sp>
      <p:sp>
        <p:nvSpPr>
          <p:cNvPr id="3" name="내용 개체 틀 2">
            <a:extLst>
              <a:ext uri="{FF2B5EF4-FFF2-40B4-BE49-F238E27FC236}">
                <a16:creationId xmlns:a16="http://schemas.microsoft.com/office/drawing/2014/main" id="{11865803-B88C-186D-2A6C-B0BC1E882AA4}"/>
              </a:ext>
            </a:extLst>
          </p:cNvPr>
          <p:cNvSpPr>
            <a:spLocks noGrp="1"/>
          </p:cNvSpPr>
          <p:nvPr>
            <p:ph idx="1"/>
          </p:nvPr>
        </p:nvSpPr>
        <p:spPr>
          <a:xfrm>
            <a:off x="677334" y="1502229"/>
            <a:ext cx="11514666" cy="5187820"/>
          </a:xfrm>
        </p:spPr>
        <p:txBody>
          <a:bodyPr>
            <a:normAutofit/>
          </a:bodyPr>
          <a:lstStyle/>
          <a:p>
            <a:pPr marL="0" indent="0">
              <a:buNone/>
            </a:pPr>
            <a:r>
              <a:rPr lang="en-US" altLang="ko-KR" dirty="0">
                <a:latin typeface="+mj-ea"/>
                <a:ea typeface="+mj-ea"/>
              </a:rPr>
              <a:t>PC</a:t>
            </a:r>
            <a:r>
              <a:rPr lang="ko-KR" altLang="en-US" dirty="0">
                <a:latin typeface="+mj-ea"/>
                <a:ea typeface="+mj-ea"/>
              </a:rPr>
              <a:t>사양 제약으로 인한 카프카 클러스터 불가시 카프카</a:t>
            </a:r>
            <a:r>
              <a:rPr lang="en-US" altLang="ko-KR" dirty="0">
                <a:latin typeface="+mj-ea"/>
                <a:ea typeface="+mj-ea"/>
              </a:rPr>
              <a:t>, </a:t>
            </a:r>
            <a:r>
              <a:rPr lang="ko-KR" altLang="en-US" dirty="0" err="1">
                <a:latin typeface="+mj-ea"/>
                <a:ea typeface="+mj-ea"/>
              </a:rPr>
              <a:t>주키퍼</a:t>
            </a:r>
            <a:r>
              <a:rPr lang="ko-KR" altLang="en-US" dirty="0">
                <a:latin typeface="+mj-ea"/>
                <a:ea typeface="+mj-ea"/>
              </a:rPr>
              <a:t> 구동 정지 후 아래 순서로 재설정</a:t>
            </a:r>
            <a:endParaRPr lang="en-US" altLang="ko-KR" dirty="0">
              <a:latin typeface="+mj-ea"/>
              <a:ea typeface="+mj-ea"/>
            </a:endParaRPr>
          </a:p>
          <a:p>
            <a:r>
              <a:rPr lang="ko-KR" altLang="en-US" dirty="0">
                <a:latin typeface="+mj-ea"/>
                <a:ea typeface="+mj-ea"/>
              </a:rPr>
              <a:t>카프카 설정 변경</a:t>
            </a:r>
            <a:br>
              <a:rPr lang="en-US" altLang="ko-KR" dirty="0">
                <a:latin typeface="+mj-ea"/>
                <a:ea typeface="+mj-ea"/>
              </a:rPr>
            </a:br>
            <a:r>
              <a:rPr lang="en-US" altLang="ko-KR" dirty="0">
                <a:latin typeface="+mj-ea"/>
                <a:ea typeface="+mj-ea"/>
              </a:rPr>
              <a:t>$KAFKA/config/</a:t>
            </a:r>
            <a:r>
              <a:rPr lang="en-US" altLang="ko-KR" dirty="0" err="1">
                <a:latin typeface="+mj-ea"/>
                <a:ea typeface="+mj-ea"/>
              </a:rPr>
              <a:t>server.properties</a:t>
            </a:r>
            <a:r>
              <a:rPr lang="en-US" altLang="ko-KR" dirty="0">
                <a:latin typeface="+mj-ea"/>
                <a:ea typeface="+mj-ea"/>
              </a:rPr>
              <a:t> </a:t>
            </a:r>
            <a:r>
              <a:rPr lang="ko-KR" altLang="en-US" dirty="0">
                <a:latin typeface="+mj-ea"/>
                <a:ea typeface="+mj-ea"/>
              </a:rPr>
              <a:t>에서 </a:t>
            </a:r>
            <a:r>
              <a:rPr lang="en-US" altLang="ko-KR" dirty="0" err="1">
                <a:latin typeface="+mj-ea"/>
                <a:ea typeface="+mj-ea"/>
              </a:rPr>
              <a:t>zookeeper.connect</a:t>
            </a:r>
            <a:r>
              <a:rPr lang="en-US" altLang="ko-KR" dirty="0">
                <a:latin typeface="+mj-ea"/>
                <a:ea typeface="+mj-ea"/>
              </a:rPr>
              <a:t>=master:2181/new-</a:t>
            </a:r>
            <a:r>
              <a:rPr lang="en-US" altLang="ko-KR" dirty="0" err="1">
                <a:latin typeface="+mj-ea"/>
                <a:ea typeface="+mj-ea"/>
              </a:rPr>
              <a:t>kopo</a:t>
            </a:r>
            <a:r>
              <a:rPr lang="en-US" altLang="ko-KR" dirty="0">
                <a:latin typeface="+mj-ea"/>
                <a:ea typeface="+mj-ea"/>
              </a:rPr>
              <a:t>-</a:t>
            </a:r>
            <a:r>
              <a:rPr lang="en-US" altLang="ko-KR" dirty="0" err="1">
                <a:latin typeface="+mj-ea"/>
                <a:ea typeface="+mj-ea"/>
              </a:rPr>
              <a:t>kafka</a:t>
            </a:r>
            <a:r>
              <a:rPr lang="en-US" altLang="ko-KR" dirty="0">
                <a:latin typeface="+mj-ea"/>
                <a:ea typeface="+mj-ea"/>
              </a:rPr>
              <a:t> </a:t>
            </a:r>
            <a:r>
              <a:rPr lang="ko-KR" altLang="en-US" dirty="0">
                <a:latin typeface="+mj-ea"/>
                <a:ea typeface="+mj-ea"/>
              </a:rPr>
              <a:t>로 변경</a:t>
            </a:r>
            <a:endParaRPr lang="en-US" altLang="ko-KR" dirty="0">
              <a:latin typeface="+mj-ea"/>
              <a:ea typeface="+mj-ea"/>
            </a:endParaRPr>
          </a:p>
          <a:p>
            <a:r>
              <a:rPr lang="ko-KR" altLang="en-US" dirty="0" err="1">
                <a:latin typeface="+mj-ea"/>
                <a:ea typeface="+mj-ea"/>
              </a:rPr>
              <a:t>주키퍼</a:t>
            </a:r>
            <a:r>
              <a:rPr lang="ko-KR" altLang="en-US" dirty="0">
                <a:latin typeface="+mj-ea"/>
                <a:ea typeface="+mj-ea"/>
              </a:rPr>
              <a:t> 앙상블 설정 변경</a:t>
            </a:r>
            <a:br>
              <a:rPr lang="en-US" altLang="ko-KR" dirty="0">
                <a:latin typeface="+mj-ea"/>
                <a:ea typeface="+mj-ea"/>
              </a:rPr>
            </a:br>
            <a:r>
              <a:rPr lang="en-US" altLang="ko-KR" dirty="0">
                <a:latin typeface="+mj-ea"/>
                <a:ea typeface="+mj-ea"/>
              </a:rPr>
              <a:t>$ZOOKEEPER/conf/</a:t>
            </a:r>
            <a:r>
              <a:rPr lang="en-US" altLang="ko-KR" dirty="0" err="1">
                <a:latin typeface="+mj-ea"/>
                <a:ea typeface="+mj-ea"/>
              </a:rPr>
              <a:t>zoo.cfg</a:t>
            </a:r>
            <a:r>
              <a:rPr lang="en-US" altLang="ko-KR" dirty="0">
                <a:latin typeface="+mj-ea"/>
                <a:ea typeface="+mj-ea"/>
              </a:rPr>
              <a:t> </a:t>
            </a:r>
            <a:r>
              <a:rPr lang="ko-KR" altLang="en-US" dirty="0">
                <a:latin typeface="+mj-ea"/>
                <a:ea typeface="+mj-ea"/>
              </a:rPr>
              <a:t>에서 </a:t>
            </a:r>
            <a:r>
              <a:rPr lang="en-US" altLang="ko-KR" dirty="0">
                <a:latin typeface="+mj-ea"/>
                <a:ea typeface="+mj-ea"/>
              </a:rPr>
              <a:t>server.2</a:t>
            </a:r>
            <a:r>
              <a:rPr lang="ko-KR" altLang="en-US" dirty="0">
                <a:latin typeface="+mj-ea"/>
                <a:ea typeface="+mj-ea"/>
              </a:rPr>
              <a:t>와 </a:t>
            </a:r>
            <a:r>
              <a:rPr lang="en-US" altLang="ko-KR" dirty="0">
                <a:latin typeface="+mj-ea"/>
                <a:ea typeface="+mj-ea"/>
              </a:rPr>
              <a:t>server.3 </a:t>
            </a:r>
            <a:r>
              <a:rPr lang="ko-KR" altLang="en-US" dirty="0">
                <a:latin typeface="+mj-ea"/>
                <a:ea typeface="+mj-ea"/>
              </a:rPr>
              <a:t>주석처리</a:t>
            </a:r>
            <a:br>
              <a:rPr lang="en-US" altLang="ko-KR" dirty="0">
                <a:latin typeface="+mj-ea"/>
                <a:ea typeface="+mj-ea"/>
              </a:rPr>
            </a:br>
            <a:r>
              <a:rPr lang="en-US" altLang="ko-KR" dirty="0">
                <a:latin typeface="+mj-ea"/>
                <a:ea typeface="+mj-ea"/>
              </a:rPr>
              <a:t>server.1 = master:2888:3888</a:t>
            </a:r>
            <a:br>
              <a:rPr lang="en-US" altLang="ko-KR" dirty="0">
                <a:latin typeface="+mj-ea"/>
                <a:ea typeface="+mj-ea"/>
              </a:rPr>
            </a:br>
            <a:r>
              <a:rPr lang="en-US" altLang="ko-KR" dirty="0">
                <a:latin typeface="+mj-ea"/>
                <a:ea typeface="+mj-ea"/>
              </a:rPr>
              <a:t>#server.2 = master:2888:3888</a:t>
            </a:r>
            <a:br>
              <a:rPr lang="en-US" altLang="ko-KR" dirty="0">
                <a:latin typeface="+mj-ea"/>
                <a:ea typeface="+mj-ea"/>
              </a:rPr>
            </a:br>
            <a:r>
              <a:rPr lang="en-US" altLang="ko-KR" dirty="0">
                <a:latin typeface="+mj-ea"/>
                <a:ea typeface="+mj-ea"/>
              </a:rPr>
              <a:t>#server.3 = master:2888:3888</a:t>
            </a:r>
          </a:p>
          <a:p>
            <a:r>
              <a:rPr lang="ko-KR" altLang="en-US" dirty="0" err="1">
                <a:latin typeface="+mj-ea"/>
                <a:ea typeface="+mj-ea"/>
              </a:rPr>
              <a:t>주키퍼</a:t>
            </a:r>
            <a:r>
              <a:rPr lang="ko-KR" altLang="en-US" dirty="0">
                <a:latin typeface="+mj-ea"/>
                <a:ea typeface="+mj-ea"/>
              </a:rPr>
              <a:t> 관리 디렉토리</a:t>
            </a:r>
            <a:r>
              <a:rPr lang="en-US" altLang="ko-KR" dirty="0">
                <a:latin typeface="+mj-ea"/>
                <a:ea typeface="+mj-ea"/>
              </a:rPr>
              <a:t> </a:t>
            </a:r>
            <a:r>
              <a:rPr lang="ko-KR" altLang="en-US" dirty="0">
                <a:latin typeface="+mj-ea"/>
                <a:ea typeface="+mj-ea"/>
              </a:rPr>
              <a:t>삭제</a:t>
            </a:r>
            <a:r>
              <a:rPr lang="en-US" altLang="ko-KR" dirty="0">
                <a:latin typeface="+mj-ea"/>
                <a:ea typeface="+mj-ea"/>
              </a:rPr>
              <a:t>(/data)</a:t>
            </a:r>
            <a:br>
              <a:rPr lang="en-US" altLang="ko-KR" dirty="0">
                <a:latin typeface="+mj-ea"/>
                <a:ea typeface="+mj-ea"/>
              </a:rPr>
            </a:br>
            <a:r>
              <a:rPr lang="en-US" altLang="ko-KR" dirty="0">
                <a:latin typeface="+mj-ea"/>
                <a:ea typeface="+mj-ea"/>
              </a:rPr>
              <a:t>rm –rf version-2/</a:t>
            </a:r>
          </a:p>
          <a:p>
            <a:r>
              <a:rPr lang="ko-KR" altLang="en-US" dirty="0">
                <a:latin typeface="+mj-ea"/>
                <a:ea typeface="+mj-ea"/>
              </a:rPr>
              <a:t>카프카 관리 디렉토리 삭제</a:t>
            </a:r>
            <a:br>
              <a:rPr lang="en-US" altLang="ko-KR" dirty="0">
                <a:latin typeface="+mj-ea"/>
                <a:ea typeface="+mj-ea"/>
              </a:rPr>
            </a:br>
            <a:r>
              <a:rPr lang="en-US" altLang="ko-KR" dirty="0">
                <a:latin typeface="+mj-ea"/>
                <a:ea typeface="+mj-ea"/>
              </a:rPr>
              <a:t>rm –rf /kdata1</a:t>
            </a:r>
            <a:br>
              <a:rPr lang="en-US" altLang="ko-KR" dirty="0">
                <a:latin typeface="+mj-ea"/>
                <a:ea typeface="+mj-ea"/>
              </a:rPr>
            </a:br>
            <a:r>
              <a:rPr lang="en-US" altLang="ko-KR" dirty="0">
                <a:latin typeface="+mj-ea"/>
                <a:ea typeface="+mj-ea"/>
              </a:rPr>
              <a:t>rm –rf /kdata2</a:t>
            </a:r>
          </a:p>
          <a:p>
            <a:r>
              <a:rPr lang="ko-KR" altLang="en-US" dirty="0" err="1">
                <a:latin typeface="+mj-ea"/>
                <a:ea typeface="+mj-ea"/>
              </a:rPr>
              <a:t>주키퍼</a:t>
            </a:r>
            <a:r>
              <a:rPr lang="ko-KR" altLang="en-US" dirty="0">
                <a:latin typeface="+mj-ea"/>
                <a:ea typeface="+mj-ea"/>
              </a:rPr>
              <a:t> 및 카프카 기동</a:t>
            </a:r>
            <a:br>
              <a:rPr lang="en-US" altLang="ko-KR" dirty="0">
                <a:latin typeface="+mj-ea"/>
                <a:ea typeface="+mj-ea"/>
              </a:rPr>
            </a:br>
            <a:r>
              <a:rPr lang="en-US" altLang="ko-KR" dirty="0">
                <a:latin typeface="+mj-ea"/>
                <a:ea typeface="+mj-ea"/>
              </a:rPr>
              <a:t>zkServer.sh start</a:t>
            </a:r>
            <a:br>
              <a:rPr lang="en-US" altLang="ko-KR" dirty="0">
                <a:latin typeface="+mj-ea"/>
                <a:ea typeface="+mj-ea"/>
              </a:rPr>
            </a:br>
            <a:r>
              <a:rPr lang="en-US" altLang="ko-KR" dirty="0">
                <a:latin typeface="+mj-ea"/>
                <a:ea typeface="+mj-ea"/>
              </a:rPr>
              <a:t>kafka-server-start.sh –daemon $KAFKA/config/</a:t>
            </a:r>
            <a:r>
              <a:rPr lang="en-US" altLang="ko-KR" dirty="0" err="1">
                <a:latin typeface="+mj-ea"/>
                <a:ea typeface="+mj-ea"/>
              </a:rPr>
              <a:t>server.properties</a:t>
            </a:r>
            <a:endParaRPr lang="ko-KR" altLang="en-US" dirty="0">
              <a:latin typeface="+mj-ea"/>
              <a:ea typeface="+mj-ea"/>
            </a:endParaRPr>
          </a:p>
        </p:txBody>
      </p:sp>
    </p:spTree>
    <p:extLst>
      <p:ext uri="{BB962C8B-B14F-4D97-AF65-F5344CB8AC3E}">
        <p14:creationId xmlns:p14="http://schemas.microsoft.com/office/powerpoint/2010/main" val="1544844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5081544"/>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p:cNvCxnSpPr>
          <p:nvPr/>
        </p:nvCxnSpPr>
        <p:spPr>
          <a:xfrm>
            <a:off x="8006579" y="4352539"/>
            <a:ext cx="565178" cy="735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6721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ea typeface="맑은 고딕"/>
              </a:rPr>
              <a:t>Python Installation (</a:t>
            </a:r>
            <a:r>
              <a:rPr lang="en-US" altLang="ko-KR" dirty="0" err="1">
                <a:ea typeface="맑은 고딕"/>
              </a:rPr>
              <a:t>생략</a:t>
            </a:r>
            <a:r>
              <a:rPr lang="en-US" altLang="ko-KR" dirty="0">
                <a:ea typeface="맑은 고딕"/>
              </a:rPr>
              <a:t> </a:t>
            </a:r>
            <a:r>
              <a:rPr lang="en-US" altLang="ko-KR" dirty="0" err="1">
                <a:ea typeface="맑은 고딕"/>
              </a:rPr>
              <a:t>가능</a:t>
            </a:r>
            <a:r>
              <a:rPr lang="en-US" altLang="ko-KR" dirty="0">
                <a:ea typeface="맑은 고딕"/>
              </a:rPr>
              <a:t>)</a:t>
            </a:r>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23968</TotalTime>
  <Words>36239</Words>
  <Application>Microsoft Office PowerPoint</Application>
  <PresentationFormat>와이드스크린</PresentationFormat>
  <Paragraphs>4341</Paragraphs>
  <Slides>297</Slides>
  <Notes>131</Notes>
  <HiddenSlides>0</HiddenSlides>
  <MMClips>0</MMClips>
  <ScaleCrop>false</ScaleCrop>
  <HeadingPairs>
    <vt:vector size="6" baseType="variant">
      <vt:variant>
        <vt:lpstr>사용한 글꼴</vt:lpstr>
      </vt:variant>
      <vt:variant>
        <vt:i4>27</vt:i4>
      </vt:variant>
      <vt:variant>
        <vt:lpstr>테마</vt:lpstr>
      </vt:variant>
      <vt:variant>
        <vt:i4>1</vt:i4>
      </vt:variant>
      <vt:variant>
        <vt:lpstr>슬라이드 제목</vt:lpstr>
      </vt:variant>
      <vt:variant>
        <vt:i4>297</vt:i4>
      </vt:variant>
    </vt:vector>
  </HeadingPairs>
  <TitlesOfParts>
    <vt:vector size="325"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[참고] 카프카 싱글 구동</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 (생략 가능)</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Practice #4</vt:lpstr>
      <vt:lpstr>Maven Depedencies</vt:lpstr>
      <vt:lpstr>POJO Class to Serialize/Deserialize</vt:lpstr>
      <vt:lpstr>Producing JSON Message to Topic (1/2)</vt:lpstr>
      <vt:lpstr>Producing JSON Message to Topic (2/2)</vt:lpstr>
      <vt:lpstr>Consuming JSON Message with  kafka-console-consumer.sh</vt:lpstr>
      <vt:lpstr>Consuming JSON Message (1/2)</vt:lpstr>
      <vt:lpstr>Consuming JSON Message (2/2)</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985</cp:revision>
  <dcterms:created xsi:type="dcterms:W3CDTF">2019-04-25T00:10:16Z</dcterms:created>
  <dcterms:modified xsi:type="dcterms:W3CDTF">2023-04-28T05:29:06Z</dcterms:modified>
</cp:coreProperties>
</file>